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4"/>
  </p:sldMasterIdLst>
  <p:notesMasterIdLst>
    <p:notesMasterId r:id="rId33"/>
  </p:notesMasterIdLst>
  <p:handoutMasterIdLst>
    <p:handoutMasterId r:id="rId34"/>
  </p:handout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 id="284" r:id="rId30"/>
    <p:sldId id="285" r:id="rId31"/>
    <p:sldId id="286" r:id="rId32"/>
  </p:sldIdLst>
  <p:sldSz cx="9144000" cy="6858000" type="screen4x3"/>
  <p:notesSz cx="6858000" cy="9144000"/>
  <p:embeddedFontLst>
    <p:embeddedFont>
      <p:font typeface="Trebuchet MS" panose="020B0603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Segoe UI Semibold" panose="020B0702040204020203" pitchFamily="34" charset="0"/>
      <p:bold r:id="rId43"/>
      <p:boldItalic r:id="rId44"/>
    </p:embeddedFont>
    <p:embeddedFont>
      <p:font typeface="Segoe UI Light" panose="020B0502040204020203" pitchFamily="34" charset="0"/>
      <p:regular r:id="rId45"/>
      <p:italic r:id="rId46"/>
    </p:embeddedFont>
    <p:embeddedFont>
      <p:font typeface="Georgia" panose="02040502050405020303" pitchFamily="18" charset="0"/>
      <p:regular r:id="rId47"/>
      <p:bold r:id="rId48"/>
      <p:italic r:id="rId49"/>
      <p:boldItalic r:id="rId50"/>
    </p:embeddedFont>
  </p:embeddedFont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C9564"/>
    <a:srgbClr val="7B4891"/>
    <a:srgbClr val="345DA2"/>
    <a:srgbClr val="E48439"/>
    <a:srgbClr val="D6404A"/>
    <a:srgbClr val="E58338"/>
    <a:srgbClr val="00664D"/>
    <a:srgbClr val="FDB609"/>
    <a:srgbClr val="416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55233" autoAdjust="0"/>
  </p:normalViewPr>
  <p:slideViewPr>
    <p:cSldViewPr snapToGrid="0">
      <p:cViewPr varScale="1">
        <p:scale>
          <a:sx n="48" d="100"/>
          <a:sy n="48" d="100"/>
        </p:scale>
        <p:origin x="2611"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8218"/>
    </p:cViewPr>
  </p:sorterViewPr>
  <p:notesViewPr>
    <p:cSldViewPr snapToGrid="0">
      <p:cViewPr>
        <p:scale>
          <a:sx n="100" d="100"/>
          <a:sy n="100" d="100"/>
        </p:scale>
        <p:origin x="1806" y="-26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1A64BB-AB22-4003-A2B2-9E2EBC6DA9EA}" type="slidenum">
              <a:rPr lang="en-US" sz="1050" smtClean="0">
                <a:latin typeface="Arial" panose="020B0604020202020204" pitchFamily="34" charset="0"/>
                <a:cs typeface="Arial" panose="020B0604020202020204" pitchFamily="34" charset="0"/>
              </a:rPr>
              <a:t>‹#›</a:t>
            </a:fld>
            <a:endParaRPr lang="en-US" sz="1050" dirty="0">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z="1050" dirty="0" smtClean="0">
                <a:latin typeface="Arial" panose="020B0604020202020204" pitchFamily="34" charset="0"/>
                <a:cs typeface="Arial" panose="020B0604020202020204" pitchFamily="34" charset="0"/>
              </a:rPr>
              <a:t>www.centerforresilientchildren.org</a:t>
            </a:r>
            <a:endParaRPr lang="en-US" sz="1050" dirty="0">
              <a:latin typeface="Arial" panose="020B0604020202020204" pitchFamily="34" charset="0"/>
              <a:cs typeface="Arial" panose="020B0604020202020204" pitchFamily="34" charset="0"/>
            </a:endParaRPr>
          </a:p>
        </p:txBody>
      </p:sp>
      <p:sp>
        <p:nvSpPr>
          <p:cNvPr id="8" name="Isosceles Triangle 7"/>
          <p:cNvSpPr/>
          <p:nvPr/>
        </p:nvSpPr>
        <p:spPr>
          <a:xfrm rot="10800000">
            <a:off x="2" y="-16818"/>
            <a:ext cx="821803" cy="708451"/>
          </a:xfrm>
          <a:prstGeom prst="triangle">
            <a:avLst>
              <a:gd name="adj" fmla="val 100000"/>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ooter Placeholder 6"/>
          <p:cNvSpPr txBox="1">
            <a:spLocks/>
          </p:cNvSpPr>
          <p:nvPr/>
        </p:nvSpPr>
        <p:spPr>
          <a:xfrm>
            <a:off x="1943100" y="8685213"/>
            <a:ext cx="2971800" cy="458787"/>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b="1" dirty="0" smtClean="0">
                <a:latin typeface="Arial" panose="020B0604020202020204" pitchFamily="34" charset="0"/>
                <a:cs typeface="Arial" panose="020B0604020202020204" pitchFamily="34" charset="0"/>
              </a:rPr>
              <a:t>DCRC © 2020</a:t>
            </a:r>
            <a:endParaRPr 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98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A9CA8DCE-350B-4FDB-901F-382C3273A36C}" type="datetimeFigureOut">
              <a:rPr lang="en-US" smtClean="0"/>
              <a:t>7/14/2022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6EF04-D896-438A-9999-C6C9EE1B86F5}" type="slidenum">
              <a:rPr lang="en-US" smtClean="0"/>
              <a:t>‹#›</a:t>
            </a:fld>
            <a:endParaRPr lang="en-US"/>
          </a:p>
        </p:txBody>
      </p:sp>
    </p:spTree>
    <p:extLst>
      <p:ext uri="{BB962C8B-B14F-4D97-AF65-F5344CB8AC3E}">
        <p14:creationId xmlns:p14="http://schemas.microsoft.com/office/powerpoint/2010/main" val="39582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a:t>
            </a:r>
            <a:r>
              <a:rPr lang="en-US" baseline="0" dirty="0" smtClean="0"/>
              <a:t> PowerPoint slide deck is to help you introduce and explain the Devereux Early Childhood Assessment (DECA) Program to others (colleagues, parents/families, funders, etc.). It is NOT meant to train on the use of the program.</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a:t>
            </a:fld>
            <a:endParaRPr lang="en-US"/>
          </a:p>
        </p:txBody>
      </p:sp>
    </p:spTree>
    <p:extLst>
      <p:ext uri="{BB962C8B-B14F-4D97-AF65-F5344CB8AC3E}">
        <p14:creationId xmlns:p14="http://schemas.microsoft.com/office/powerpoint/2010/main" val="263650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cs typeface="Arial" panose="020B0604020202020204" pitchFamily="34" charset="0"/>
              </a:rPr>
              <a:t>The Devereux Early Childhood Assessments (DECA) are nationally standardized, valid, reliable, strength-based behavior rating scales. A form for Infants (4 weeks – 18 months); toddlers (18-36 months) and preschoolers (3 through 5 years) measure young children’s within-child protective factors and can be completed by both parents and teachers. As a strength-based, primary prevention tool, the DECA is appropriate for all children.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 scale structure for the forms varies slightly. The infant form measures Attachment/Relationships and Initiative; The toddler form measures Attachment/Relationships, Initiative, and Self-regulation; the preschool form measures Attachment/Relationships, Initiative, Self-regulation and also includes a behavioral concerns screener.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These different versions of the record form include different norms tables that are used to obtain scores based on the child’s chronological age at the time of the rating. In addition, different norms tables are offered for parent and teacher ratings, as the standardization process revealed differences in how these two rater types viewed children’s behavior.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 qualifications needed to conduct a DECA rating include knowing the child for a minimum of four weeks and being able to read English or Spanish (the DECA is standardized in both languages). If parents are challenged by reading the form, Devereux recommends that a teacher read the questions in a neutral voice so as to avoid influencing the parent rating.</a:t>
            </a:r>
            <a:endParaRPr lang="en-US" dirty="0" smtClean="0"/>
          </a:p>
        </p:txBody>
      </p:sp>
      <p:sp>
        <p:nvSpPr>
          <p:cNvPr id="4" name="Slide Number Placeholder 3"/>
          <p:cNvSpPr>
            <a:spLocks noGrp="1"/>
          </p:cNvSpPr>
          <p:nvPr>
            <p:ph type="sldNum" sz="quarter" idx="10"/>
          </p:nvPr>
        </p:nvSpPr>
        <p:spPr/>
        <p:txBody>
          <a:bodyPr/>
          <a:lstStyle/>
          <a:p>
            <a:fld id="{C256EF04-D896-438A-9999-C6C9EE1B86F5}" type="slidenum">
              <a:rPr lang="en-US" smtClean="0"/>
              <a:t>10</a:t>
            </a:fld>
            <a:endParaRPr lang="en-US"/>
          </a:p>
        </p:txBody>
      </p:sp>
    </p:spTree>
    <p:extLst>
      <p:ext uri="{BB962C8B-B14F-4D97-AF65-F5344CB8AC3E}">
        <p14:creationId xmlns:p14="http://schemas.microsoft.com/office/powerpoint/2010/main" val="318827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image shows what a DECA for Infants form looks like. The information that is needed to accurately score the tool is at the top, followed by the instructions. The image also shows the first 10 items of the 33 item behavior rating scale. The form is available in English and Spanish.</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11</a:t>
            </a:fld>
            <a:endParaRPr lang="en-US"/>
          </a:p>
        </p:txBody>
      </p:sp>
    </p:spTree>
    <p:extLst>
      <p:ext uri="{BB962C8B-B14F-4D97-AF65-F5344CB8AC3E}">
        <p14:creationId xmlns:p14="http://schemas.microsoft.com/office/powerpoint/2010/main" val="137959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image shows the two within-child protective factors measured by the DECA for Infants. The two scales (Initiative and Attachment/Relationships) can be combined to provide a Total Protective Factor score. </a:t>
            </a:r>
          </a:p>
          <a:p>
            <a:pPr eaLnBrk="1" hangingPunct="1"/>
            <a:endParaRPr lang="en-US" altLang="en-US" dirty="0" smtClean="0"/>
          </a:p>
          <a:p>
            <a:pPr eaLnBrk="1" hangingPunct="1"/>
            <a:r>
              <a:rPr lang="en-US" altLang="en-US" dirty="0" smtClean="0"/>
              <a:t>The process used to create the DECA is called factor analysis. This psychometric process can be used to organize the questions about behaviors into groups or scales. For infants, factor analysis revealed that the behaviors clustered together in two scales, not three as the Toddler and Preschool form. A closer look at the items and an understanding of child development helps to reveal that children at this age are still learning to self-regulate through their attachment and relationships with adults. The behaviors related to self-regulation don’t form their own group/scale until children get a bit older (as seen in the toddler scale).</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12</a:t>
            </a:fld>
            <a:endParaRPr lang="en-US"/>
          </a:p>
        </p:txBody>
      </p:sp>
    </p:spTree>
    <p:extLst>
      <p:ext uri="{BB962C8B-B14F-4D97-AF65-F5344CB8AC3E}">
        <p14:creationId xmlns:p14="http://schemas.microsoft.com/office/powerpoint/2010/main" val="429442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image shows what a DECA for Toddlers form looks like. The information that is needed to accurately score the tool is at the top, followed by the instructions. The image also shows the first 10 items of the 36 item behavior rating scale. The form is available in English and Spanish.</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13</a:t>
            </a:fld>
            <a:endParaRPr lang="en-US"/>
          </a:p>
        </p:txBody>
      </p:sp>
    </p:spTree>
    <p:extLst>
      <p:ext uri="{BB962C8B-B14F-4D97-AF65-F5344CB8AC3E}">
        <p14:creationId xmlns:p14="http://schemas.microsoft.com/office/powerpoint/2010/main" val="289742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image shows the three within-child protective factors measured by the DECA for Toddlers. The three scales (Initiative, Self-regulation and Attachment/Relationships) can be combined to provide a Total Protective Factor score. </a:t>
            </a:r>
          </a:p>
        </p:txBody>
      </p:sp>
      <p:sp>
        <p:nvSpPr>
          <p:cNvPr id="4" name="Slide Number Placeholder 3"/>
          <p:cNvSpPr>
            <a:spLocks noGrp="1"/>
          </p:cNvSpPr>
          <p:nvPr>
            <p:ph type="sldNum" sz="quarter" idx="10"/>
          </p:nvPr>
        </p:nvSpPr>
        <p:spPr/>
        <p:txBody>
          <a:bodyPr/>
          <a:lstStyle/>
          <a:p>
            <a:fld id="{C256EF04-D896-438A-9999-C6C9EE1B86F5}" type="slidenum">
              <a:rPr lang="en-US" smtClean="0"/>
              <a:t>14</a:t>
            </a:fld>
            <a:endParaRPr lang="en-US"/>
          </a:p>
        </p:txBody>
      </p:sp>
    </p:spTree>
    <p:extLst>
      <p:ext uri="{BB962C8B-B14F-4D97-AF65-F5344CB8AC3E}">
        <p14:creationId xmlns:p14="http://schemas.microsoft.com/office/powerpoint/2010/main" val="359343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image shows what a DECA for Preschoolers 2</a:t>
            </a:r>
            <a:r>
              <a:rPr lang="en-US" b="0" baseline="30000" dirty="0" smtClean="0"/>
              <a:t>nd</a:t>
            </a:r>
            <a:r>
              <a:rPr lang="en-US" b="0" baseline="0" dirty="0" smtClean="0"/>
              <a:t> edition form looks like. The information that is needed to accurately score the tool is at the top, followed by the instructions. The image also shows the first 10 items of the 38 item behavior rating scale. The form is available in English and Spanish.</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15</a:t>
            </a:fld>
            <a:endParaRPr lang="en-US"/>
          </a:p>
        </p:txBody>
      </p:sp>
    </p:spTree>
    <p:extLst>
      <p:ext uri="{BB962C8B-B14F-4D97-AF65-F5344CB8AC3E}">
        <p14:creationId xmlns:p14="http://schemas.microsoft.com/office/powerpoint/2010/main" val="394615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image shows the three within-child protective factors measured by the DECA for Preschoolers, 2</a:t>
            </a:r>
            <a:r>
              <a:rPr lang="en-US" altLang="en-US" baseline="30000" dirty="0" smtClean="0"/>
              <a:t>nd</a:t>
            </a:r>
            <a:r>
              <a:rPr lang="en-US" altLang="en-US" dirty="0" smtClean="0"/>
              <a:t> edition. The three scales (Initiative, Self-regulation and Attachment/Relationships) can be combined to provide a Total Protective Factor score. In addition, an 11 item scale screens for behavioral concerns and includes behaviors that are both externalizing (aggressive behaviors) and internalizing (withdrawal / avoidance behaviors).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16</a:t>
            </a:fld>
            <a:endParaRPr lang="en-US"/>
          </a:p>
        </p:txBody>
      </p:sp>
    </p:spTree>
    <p:extLst>
      <p:ext uri="{BB962C8B-B14F-4D97-AF65-F5344CB8AC3E}">
        <p14:creationId xmlns:p14="http://schemas.microsoft.com/office/powerpoint/2010/main" val="171028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smtClean="0"/>
              <a:t>The results of a DECA can be expressed using standard scores and description ranges. Two standard scores include T-Scores and Percentiles.</a:t>
            </a:r>
          </a:p>
          <a:p>
            <a:pPr>
              <a:lnSpc>
                <a:spcPct val="90000"/>
              </a:lnSpc>
              <a:defRPr/>
            </a:pPr>
            <a:endParaRPr lang="en-US" altLang="en-US" dirty="0" smtClean="0"/>
          </a:p>
          <a:p>
            <a:pPr>
              <a:lnSpc>
                <a:spcPct val="90000"/>
              </a:lnSpc>
              <a:defRPr/>
            </a:pPr>
            <a:r>
              <a:rPr lang="en-US" altLang="en-US" dirty="0" smtClean="0"/>
              <a:t>The T-scores can be used to generate description ranges which are often more easily understood than the standard scores. The ranges are: Strength, Typical and Area of Need. </a:t>
            </a:r>
          </a:p>
          <a:p>
            <a:pPr>
              <a:lnSpc>
                <a:spcPct val="90000"/>
              </a:lnSpc>
              <a:defRPr/>
            </a:pPr>
            <a:endParaRPr lang="en-US" altLang="en-US" dirty="0" smtClean="0"/>
          </a:p>
          <a:p>
            <a:pPr>
              <a:lnSpc>
                <a:spcPct val="90000"/>
              </a:lnSpc>
              <a:defRPr/>
            </a:pPr>
            <a:r>
              <a:rPr lang="en-US" altLang="en-US" dirty="0" smtClean="0"/>
              <a:t>For the protective factors, it is desirable to have scores in the strength range as well as the typical range. Scores in the area of need range indicate that this child is not showing the behaviors as frequently as desired and deserve attention and action planning. For behavioral concerns, typical scores are desirable and scores in the area of need range indicate that the child is showing negative behaviors with more frequency than is desired. </a:t>
            </a:r>
          </a:p>
          <a:p>
            <a:pPr>
              <a:lnSpc>
                <a:spcPct val="90000"/>
              </a:lnSpc>
              <a:defRPr/>
            </a:pPr>
            <a:endParaRPr lang="en-US" altLang="en-US" dirty="0" smtClean="0"/>
          </a:p>
          <a:p>
            <a:pPr>
              <a:lnSpc>
                <a:spcPct val="90000"/>
              </a:lnSpc>
              <a:defRPr/>
            </a:pPr>
            <a:r>
              <a:rPr lang="en-US" altLang="en-US" dirty="0" smtClean="0"/>
              <a:t>Devereux recommends focusing on strengthening protective factors for all children, with a focus on those children with areas of need. For children showing behavioral concerns, Devereux recommends first looking at the protective factors to determine if skill building in those areas will reduce the child’s need to use challenging behaviors to meet his/her needs. The DECA, as long as it is combined with other forms of information, can be used to determine if additional supports are needed to address a child’s behavioral concerns. Devereux does offer a tool called the DECA-Clinical form for those children’s whose challenging behaviors are extreme. To learn more about the DECA-Clinical form, head to our website</a:t>
            </a:r>
            <a:r>
              <a:rPr lang="en-US" altLang="en-US" baseline="0" dirty="0" smtClean="0"/>
              <a:t> at www.centerforresilientchildren.org.</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17</a:t>
            </a:fld>
            <a:endParaRPr lang="en-US"/>
          </a:p>
        </p:txBody>
      </p:sp>
    </p:spTree>
    <p:extLst>
      <p:ext uri="{BB962C8B-B14F-4D97-AF65-F5344CB8AC3E}">
        <p14:creationId xmlns:p14="http://schemas.microsoft.com/office/powerpoint/2010/main" val="227125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results of a child’s DECA rating are plotted on a profile to help understand and communicate the results. As seen in this image, the profile includes the standard scores (T-scores on the far left column and Percentiles on the far right column). The description ranges for the individual protective factors and total protective factor score are clearly marked with Strength; Typical; and Area of Need. For Behavioral Concerns, there are two description ranges, Area of Need and Typical. While very low frequency of behavioral concerns is desired, the description of Typical is used rather than Strength. </a:t>
            </a:r>
          </a:p>
          <a:p>
            <a:endParaRPr lang="en-US" altLang="en-US" dirty="0" smtClean="0"/>
          </a:p>
          <a:p>
            <a:r>
              <a:rPr lang="en-US" altLang="en-US" dirty="0" smtClean="0"/>
              <a:t>This sample profile for a child, Lin, illustrates that his scores are in the Typical range, and this profile is typical of many children. However, notice that Initiative and Attachment are significantly lower then Self-Regulation. It is recommended to keep an eye on areas near the Area of Need range and even reflect and plan to strengthen these areas. .</a:t>
            </a:r>
          </a:p>
          <a:p>
            <a:endParaRPr lang="en-US" altLang="en-US" dirty="0" smtClean="0"/>
          </a:p>
          <a:p>
            <a:r>
              <a:rPr lang="en-US" altLang="en-US" dirty="0" smtClean="0"/>
              <a:t>A watermark in the middle of the form says “parent rating” which means that this profile reflects the results of a family member who rated Lin using the DECA. The DECA Program offers guidance around how to effectively share the results with family members using a process called Strengths, Goals and Strategies. An explanation of that process is found in the slide explaining Step 4, Planning.</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18</a:t>
            </a:fld>
            <a:endParaRPr lang="en-US"/>
          </a:p>
        </p:txBody>
      </p:sp>
    </p:spTree>
    <p:extLst>
      <p:ext uri="{BB962C8B-B14F-4D97-AF65-F5344CB8AC3E}">
        <p14:creationId xmlns:p14="http://schemas.microsoft.com/office/powerpoint/2010/main" val="3067627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sample profile shows a child who has protective factor scores in the area of need range and who has behavioral concerns in the Typical range. This sample profile really drives home the importance of the DECA as it reveals that a child’s social and emotional skill development is compromised, despite the fact that the child is not yet showing behavioral concerns in the Area of need Range. The DECA Program is designed to use this data to put actions and strategies in place to strengthen these protective factors as soon as possible, and behavior the behavioral concerns become elevated.</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19</a:t>
            </a:fld>
            <a:endParaRPr lang="en-US"/>
          </a:p>
        </p:txBody>
      </p:sp>
    </p:spTree>
    <p:extLst>
      <p:ext uri="{BB962C8B-B14F-4D97-AF65-F5344CB8AC3E}">
        <p14:creationId xmlns:p14="http://schemas.microsoft.com/office/powerpoint/2010/main" val="119693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childhood professionals know how important social and emotional health is for young children, but they don’t always know how they can teach children critical social and emotional skills. The beauty of the DECA Program is that it takes the best of what research tells us children need, and puts it into a practical framework that teachers can use every day in the course of their lesson plans and daily activities to teach social and emotional skills, thereby promoting a child’s resilience.  </a:t>
            </a:r>
          </a:p>
          <a:p>
            <a:r>
              <a:rPr lang="en-US" dirty="0" smtClean="0"/>
              <a:t> </a:t>
            </a:r>
          </a:p>
          <a:p>
            <a:r>
              <a:rPr lang="en-US" dirty="0" smtClean="0"/>
              <a:t>The core of the DECA Program is a nationally standardized, reliable, and valid assessment that allows teachers to assess how each and every child in the classroom is doing with respect to three key social and emotional skills – developing healthy relationships, learning to regulate their emotions, and showing initiative. Completing the assessment takes about five minutes, and a version is available for infants, toddlers, and preschoolers. When using the web-based version of the assessment tool, teachers get instant access to the child’s scores. Teachers can then select appropriate strategies so that the assessment information immediately is used for planning.</a:t>
            </a:r>
            <a:r>
              <a:rPr lang="en-US" baseline="0" dirty="0" smtClean="0"/>
              <a:t> </a:t>
            </a:r>
            <a:r>
              <a:rPr lang="en-US" dirty="0" smtClean="0"/>
              <a:t>Parents can also complete the same assessment, allowing teachers and parents to work together so that the same strategies are being implemented at both home and school. </a:t>
            </a:r>
          </a:p>
          <a:p>
            <a:r>
              <a:rPr lang="en-US" dirty="0" smtClean="0"/>
              <a:t> </a:t>
            </a:r>
          </a:p>
          <a:p>
            <a:r>
              <a:rPr lang="en-US" dirty="0" smtClean="0"/>
              <a:t>The DECA Program shows teachers how to use ordinary opportunities throughout the day</a:t>
            </a:r>
            <a:r>
              <a:rPr lang="en-US" baseline="0" dirty="0" smtClean="0"/>
              <a:t> - </a:t>
            </a:r>
            <a:r>
              <a:rPr lang="en-US" dirty="0" smtClean="0"/>
              <a:t>whether it be drop off, meals, or small group activities</a:t>
            </a:r>
            <a:r>
              <a:rPr lang="en-US" baseline="0" dirty="0" smtClean="0"/>
              <a:t> - </a:t>
            </a:r>
            <a:r>
              <a:rPr lang="en-US" dirty="0" smtClean="0"/>
              <a:t>as skill-building and teachable moments. When teachers learn that they don’t need to do “more,” but rather, learn how to think differently about their routines and lessons, they feel empowered. They see that implementing the DECA Program is possible, that it makes their day-to-day teaching experience better, that children can learn social and emotional skills, and that they truly can make a difference in the life of each and every child in their care.</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a:t>
            </a:fld>
            <a:endParaRPr lang="en-US"/>
          </a:p>
        </p:txBody>
      </p:sp>
    </p:spTree>
    <p:extLst>
      <p:ext uri="{BB962C8B-B14F-4D97-AF65-F5344CB8AC3E}">
        <p14:creationId xmlns:p14="http://schemas.microsoft.com/office/powerpoint/2010/main" val="313756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Step 3 of the DECA Program incudes looking at the DECA ratings for a classroom of children all together (see next slide) as well as reflecting on each individual child’s results in preparation for planning. </a:t>
            </a:r>
          </a:p>
          <a:p>
            <a:pPr>
              <a:defRPr/>
            </a:pPr>
            <a:endParaRPr lang="en-US" altLang="en-US" dirty="0" smtClean="0"/>
          </a:p>
          <a:p>
            <a:pPr>
              <a:defRPr/>
            </a:pPr>
            <a:r>
              <a:rPr lang="en-US" altLang="en-US" dirty="0" smtClean="0"/>
              <a:t>In best practice, a teacher with a group of children will have protected time to review and reflect on the unique strengths and needs of each child in her/his classroom as well as how all the children are functioning as a whole group. This protected time to pause and reflect on what the DECA ratings reveal about each child is critical in moving onto Step 4 where action planning begins. Intentional, thoughtful reflection will support a more effective and efficient action planning process.</a:t>
            </a:r>
            <a:endParaRPr lang="en-US" dirty="0" smtClean="0"/>
          </a:p>
        </p:txBody>
      </p:sp>
      <p:sp>
        <p:nvSpPr>
          <p:cNvPr id="4" name="Slide Number Placeholder 3"/>
          <p:cNvSpPr>
            <a:spLocks noGrp="1"/>
          </p:cNvSpPr>
          <p:nvPr>
            <p:ph type="sldNum" sz="quarter" idx="10"/>
          </p:nvPr>
        </p:nvSpPr>
        <p:spPr/>
        <p:txBody>
          <a:bodyPr/>
          <a:lstStyle/>
          <a:p>
            <a:fld id="{C256EF04-D896-438A-9999-C6C9EE1B86F5}" type="slidenum">
              <a:rPr lang="en-US" smtClean="0"/>
              <a:t>20</a:t>
            </a:fld>
            <a:endParaRPr lang="en-US"/>
          </a:p>
        </p:txBody>
      </p:sp>
    </p:spTree>
    <p:extLst>
      <p:ext uri="{BB962C8B-B14F-4D97-AF65-F5344CB8AC3E}">
        <p14:creationId xmlns:p14="http://schemas.microsoft.com/office/powerpoint/2010/main" val="8356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smtClean="0"/>
              <a:t>The Classroom Profile offers a birds-eye view of the strengths and needs of the group to inform classroom planning around strengthening the protective factors. Each column is labeled to illustrate the results for Initiative (IN); Self-regulation (SR); Attachment/Relationships (A/R); Total Protective Factors (TPF) and Behavioral Concerns (BC). Green indicates a Strength; Blue indicates Typical and Red indicates an Area of Need. The T-score that was used to derive that description range can be found within the colored box for each of the protective factors. </a:t>
            </a:r>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r>
              <a:rPr lang="en-US" altLang="en-US" dirty="0" smtClean="0"/>
              <a:t>In this sample profile, it shows a group of children whose combined greatest strengths are in the area of Self-regulation (6 children showing a strength in that area) and whose greatest areas of need are Attachment/Relationships and Behavioral concerns (each showing 3 children in that area). The DECA Program guides teachers to use this information for group planning, suggesting strategies and tips for strengthening any areas of need by using universal, developmentally appropriate practices with a laser focus on protective factors. In this scenario, a teacher could reflect on how to make the classroom overall a place where children truly feel that each and every one of them is an important member of the group to promote overall Attachment/Relationships. Strategies and ideas for how to do this can be found in the DECA Program strategy resources as well as other teaching resources. Teachers may come up with good ideas from past experiences, in conversations with colleagues and from their own creative reflections. </a:t>
            </a:r>
          </a:p>
          <a:p>
            <a:pPr eaLnBrk="1" hangingPunct="1">
              <a:lnSpc>
                <a:spcPct val="90000"/>
              </a:lnSpc>
            </a:pPr>
            <a:endParaRPr lang="en-US" altLang="en-US" dirty="0" smtClean="0"/>
          </a:p>
          <a:p>
            <a:pPr eaLnBrk="1" hangingPunct="1">
              <a:lnSpc>
                <a:spcPct val="90000"/>
              </a:lnSpc>
            </a:pPr>
            <a:r>
              <a:rPr lang="en-US" altLang="en-US" dirty="0" smtClean="0"/>
              <a:t>This form (as well as the Individual Child Profiles) can also be used to reflect on each child’s individual strengths and need. A look at this form would highlight that Josh is struggling across the board with social and emotional skills while Angela is showing tremendous strengths. This information could be used to try to partner Josh with Angela for some activities as a way to use peer partnerships as a strategy to use Angela’s strengths to support Josh’s needs.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21</a:t>
            </a:fld>
            <a:endParaRPr lang="en-US"/>
          </a:p>
        </p:txBody>
      </p:sp>
    </p:spTree>
    <p:extLst>
      <p:ext uri="{BB962C8B-B14F-4D97-AF65-F5344CB8AC3E}">
        <p14:creationId xmlns:p14="http://schemas.microsoft.com/office/powerpoint/2010/main" val="2029797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Step 4 is when teachers take all of the information that they have gathered and reflected on including observations, DECA ratings, conversations with family members and colleagues, and decide on a plan of action. The DECA Program encourages teachers to use a process that identifies Strengths, Goals and Strategies for individual children as well as the Group. </a:t>
            </a:r>
          </a:p>
          <a:p>
            <a:endParaRPr lang="en-US" altLang="en-US" dirty="0" smtClean="0"/>
          </a:p>
          <a:p>
            <a:r>
              <a:rPr lang="en-US" altLang="en-US" dirty="0" smtClean="0"/>
              <a:t>For a Group, this process should involve an appreciation for what is going well and using those successes to meet identified needs. In the case of the sample classroom profile in the prior slide, a teacher may realize that building the group’s attachment/relationships could involve the creation of a process to incorporate information from families about their traditions, culture, and favorite family routines. Knowing that the group is doing well in self-regulation may prompt the teacher to recognize how the children’s ability to wait their turn and listen could really support the success of a system where students wait while the teacher shares information and focuses on the information from each and every child. </a:t>
            </a:r>
          </a:p>
          <a:p>
            <a:endParaRPr lang="en-US" altLang="en-US" dirty="0" smtClean="0"/>
          </a:p>
          <a:p>
            <a:r>
              <a:rPr lang="en-US" altLang="en-US" dirty="0" smtClean="0"/>
              <a:t>The DECA Program encourages teachers to reflect on an individual plan for each and every child, even when the child has all strength and typical DECA scores. Although a plan for children in the Strength and Typical range may not be written down, the plans should be intentional. When a child has a DECA score that is an Area of need, a more targeted plan should be created in written form. In targeted planning, the team chooses strategies that add something more in terms of intensity, frequency and duration.</a:t>
            </a:r>
            <a:endParaRPr lang="en-US" dirty="0" smtClean="0"/>
          </a:p>
        </p:txBody>
      </p:sp>
      <p:sp>
        <p:nvSpPr>
          <p:cNvPr id="4" name="Slide Number Placeholder 3"/>
          <p:cNvSpPr>
            <a:spLocks noGrp="1"/>
          </p:cNvSpPr>
          <p:nvPr>
            <p:ph type="sldNum" sz="quarter" idx="10"/>
          </p:nvPr>
        </p:nvSpPr>
        <p:spPr/>
        <p:txBody>
          <a:bodyPr/>
          <a:lstStyle/>
          <a:p>
            <a:fld id="{C256EF04-D896-438A-9999-C6C9EE1B86F5}" type="slidenum">
              <a:rPr lang="en-US" smtClean="0"/>
              <a:t>22</a:t>
            </a:fld>
            <a:endParaRPr lang="en-US"/>
          </a:p>
        </p:txBody>
      </p:sp>
    </p:spTree>
    <p:extLst>
      <p:ext uri="{BB962C8B-B14F-4D97-AF65-F5344CB8AC3E}">
        <p14:creationId xmlns:p14="http://schemas.microsoft.com/office/powerpoint/2010/main" val="339840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smtClean="0"/>
              <a:t>The DECA Program offers strategy guides for teachers. These two images are the covers of two guides, one for Preschoolers and one for Infant/Toddlers, that layout a variety of strategies and explain to teachers how these various activities can be used to promote Initiative, Self-regulation and Attachment/Relationships for both individual children and the group as a whole. In addition, for programs that adopt the web-based assessment system, a subset of the strategies offered in these guides have been integrated into the software program. Whether teachers use the strategies from these guides, from the web-based system, or from other resources, the most important thing is that assessment data lead to action. Conducting a DECA rating and even reflecting on the results is only meaningful if some steps are taken to use that information to build on a child’s strengths and meet any identified goals. </a:t>
            </a:r>
          </a:p>
          <a:p>
            <a:pPr>
              <a:defRPr/>
            </a:pPr>
            <a:endParaRPr lang="en-US" b="0" dirty="0" smtClean="0"/>
          </a:p>
          <a:p>
            <a:pPr>
              <a:defRPr/>
            </a:pPr>
            <a:r>
              <a:rPr lang="en-US" b="0" dirty="0" smtClean="0"/>
              <a:t>In best practice, Step 4, Planning involves communication between teachers and families.</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23</a:t>
            </a:fld>
            <a:endParaRPr lang="en-US"/>
          </a:p>
        </p:txBody>
      </p:sp>
    </p:spTree>
    <p:extLst>
      <p:ext uri="{BB962C8B-B14F-4D97-AF65-F5344CB8AC3E}">
        <p14:creationId xmlns:p14="http://schemas.microsoft.com/office/powerpoint/2010/main" val="1128098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smtClean="0"/>
              <a:t>The DECA Program emphasizes the importance of sharing information about resilience with families. In best practice, parents are invited to complete a rating on their child and then meet with teaching staff about the results. Just as teachers are asked to use a strengths, goals and strategies approach to action planning, so are families. No matter what a child’s DECA ratings are, families should be invited to reflect on the results and then use that information to build upon existing strengths and target areas of need for goal setting. </a:t>
            </a:r>
          </a:p>
          <a:p>
            <a:pPr>
              <a:defRPr/>
            </a:pPr>
            <a:endParaRPr lang="en-US" b="0" dirty="0" smtClean="0"/>
          </a:p>
          <a:p>
            <a:pPr>
              <a:defRPr/>
            </a:pPr>
            <a:r>
              <a:rPr lang="en-US" b="0" dirty="0" smtClean="0"/>
              <a:t>These family guides are one resource that programs may wish to share with families. The layout of the guides (Yellow for Infants/Toddlers and Blue for Preschoolers) is very parent friendly. The emphasis is on helping parents understand why social and emotional health is so important and how the most ordinary moments and interactions with young children are the perfect resilience-building opportunities. </a:t>
            </a:r>
          </a:p>
          <a:p>
            <a:pPr>
              <a:defRPr/>
            </a:pPr>
            <a:endParaRPr lang="en-US" b="0" dirty="0" smtClean="0"/>
          </a:p>
          <a:p>
            <a:pPr>
              <a:defRPr/>
            </a:pPr>
            <a:r>
              <a:rPr lang="en-US" b="0" dirty="0" smtClean="0"/>
              <a:t>Whether these guides are shared with families or programs come up with other ways to communicate with families, the bottom line is that parents are a child’s first and most important teacher. Children benefit tremendously when their parents understand that the parent/child relationship, when healthy, is the most powerful protective factor for young children. When parents use the most ordinary moments of the day to show their children what healthy relationships look like; when parents model healthy self-regulation strategies in the face of disappointment, sadness, and other negative feelings and when parents show children how to explore, try new things and solve problems, they are modeling protective factors in action. These are the ordinary moments when teaching protective factor/social and emotional skills is taking place.</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24</a:t>
            </a:fld>
            <a:endParaRPr lang="en-US"/>
          </a:p>
        </p:txBody>
      </p:sp>
    </p:spTree>
    <p:extLst>
      <p:ext uri="{BB962C8B-B14F-4D97-AF65-F5344CB8AC3E}">
        <p14:creationId xmlns:p14="http://schemas.microsoft.com/office/powerpoint/2010/main" val="289144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smtClean="0"/>
              <a:t>The last of the 5 steps is to Review Progress</a:t>
            </a:r>
            <a:r>
              <a:rPr lang="en-US" altLang="en-US" baseline="0" dirty="0" smtClean="0"/>
              <a:t> and Adjust plans based on progress (or lack of progress) being made. There are many ways to evaluate progress and include both quantitative and qualitative methods. As a standardized tool, the DECA pre and post results can be used to determine if statistically significant progress is being made in the promotion a protective factors for individual children as well as the group as a whole. Pre-post DECA ratings are an important way to measure progress, but are not the only way. In addition to looking at DECA ratings, Devereux also recommends that programs take into consideration the following:</a:t>
            </a:r>
          </a:p>
          <a:p>
            <a:pPr marL="0" indent="0">
              <a:buFont typeface="Arial" panose="020B0604020202020204" pitchFamily="34" charset="0"/>
              <a:buNone/>
            </a:pPr>
            <a:endParaRPr lang="en-US" altLang="en-US" baseline="0" dirty="0" smtClean="0"/>
          </a:p>
          <a:p>
            <a:pPr marL="171450" indent="-171450">
              <a:buFont typeface="Arial" panose="020B0604020202020204" pitchFamily="34" charset="0"/>
              <a:buChar char="•"/>
            </a:pPr>
            <a:r>
              <a:rPr lang="en-US" altLang="en-US" baseline="0" dirty="0" smtClean="0"/>
              <a:t>Observations---are improvements visible in day to day observations?</a:t>
            </a:r>
          </a:p>
          <a:p>
            <a:pPr marL="171450" indent="-171450">
              <a:buFont typeface="Arial" panose="020B0604020202020204" pitchFamily="34" charset="0"/>
              <a:buChar char="•"/>
            </a:pPr>
            <a:r>
              <a:rPr lang="en-US" altLang="en-US" baseline="0" dirty="0" smtClean="0"/>
              <a:t>Quality of Practices – have improvements in the activities, routines, environment and communication with families been made?</a:t>
            </a:r>
          </a:p>
          <a:p>
            <a:pPr marL="171450" indent="-171450">
              <a:buFont typeface="Arial" panose="020B0604020202020204" pitchFamily="34" charset="0"/>
              <a:buChar char="•"/>
            </a:pPr>
            <a:r>
              <a:rPr lang="en-US" altLang="en-US" dirty="0" smtClean="0"/>
              <a:t>Do teachers report feeling more in control of behaviors in the classroom?</a:t>
            </a:r>
          </a:p>
          <a:p>
            <a:pPr marL="171450" indent="-171450">
              <a:buFont typeface="Arial" panose="020B0604020202020204" pitchFamily="34" charset="0"/>
              <a:buChar char="•"/>
            </a:pPr>
            <a:r>
              <a:rPr lang="en-US" altLang="en-US" dirty="0" smtClean="0"/>
              <a:t>Do parents report feeling that their children are learning social and emotional skills?</a:t>
            </a:r>
          </a:p>
          <a:p>
            <a:pPr marL="171450" indent="-171450">
              <a:buFont typeface="Arial" panose="020B0604020202020204" pitchFamily="34" charset="0"/>
              <a:buChar char="•"/>
            </a:pPr>
            <a:r>
              <a:rPr lang="en-US" altLang="en-US" dirty="0" smtClean="0"/>
              <a:t>Are parents and teachers more aware of resilience, protective factors and how to strengthen children’s within-child protective factors using ordinary moments of the day?</a:t>
            </a:r>
          </a:p>
          <a:p>
            <a:pPr marL="171450" indent="-171450">
              <a:buFont typeface="Arial" panose="020B0604020202020204" pitchFamily="34" charset="0"/>
              <a:buChar char="•"/>
            </a:pPr>
            <a:endParaRPr lang="en-US" altLang="en-US" dirty="0" smtClean="0"/>
          </a:p>
          <a:p>
            <a:r>
              <a:rPr lang="en-US" altLang="en-US" dirty="0" smtClean="0"/>
              <a:t>The data collected at Step 5 should be used to guide continued efforts at home and school. Implementation of the DECA Program never ends. It is a continuous process that when embedded into the culture of a program, simply becomes part of the way teachers teach and communicate with families.</a:t>
            </a:r>
            <a:endParaRPr lang="en-US" dirty="0" smtClean="0"/>
          </a:p>
        </p:txBody>
      </p:sp>
      <p:sp>
        <p:nvSpPr>
          <p:cNvPr id="4" name="Slide Number Placeholder 3"/>
          <p:cNvSpPr>
            <a:spLocks noGrp="1"/>
          </p:cNvSpPr>
          <p:nvPr>
            <p:ph type="sldNum" sz="quarter" idx="10"/>
          </p:nvPr>
        </p:nvSpPr>
        <p:spPr/>
        <p:txBody>
          <a:bodyPr/>
          <a:lstStyle/>
          <a:p>
            <a:fld id="{C256EF04-D896-438A-9999-C6C9EE1B86F5}" type="slidenum">
              <a:rPr lang="en-US" smtClean="0"/>
              <a:t>25</a:t>
            </a:fld>
            <a:endParaRPr lang="en-US"/>
          </a:p>
        </p:txBody>
      </p:sp>
    </p:spTree>
    <p:extLst>
      <p:ext uri="{BB962C8B-B14F-4D97-AF65-F5344CB8AC3E}">
        <p14:creationId xmlns:p14="http://schemas.microsoft.com/office/powerpoint/2010/main" val="175522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smtClean="0"/>
              <a:t>Educating, caring for and parenting young children takes a great deal of energy, patience, creativity, kindness and love. It is difficult for adults to provide all of these things to young children if they are not also prioritizing their own well-being, happiness, and resilience. Based on this connection between the resilience of young children and the adults who care for them, the DECA Program includes resources to support adults through a process of self-reflection and action planning to strengthen their own protective factors. </a:t>
            </a:r>
          </a:p>
          <a:p>
            <a:pPr>
              <a:defRPr/>
            </a:pPr>
            <a:endParaRPr lang="en-US" b="0" dirty="0" smtClean="0"/>
          </a:p>
          <a:p>
            <a:pPr>
              <a:defRPr/>
            </a:pPr>
            <a:r>
              <a:rPr lang="en-US" b="0" dirty="0" smtClean="0"/>
              <a:t>The images on this slide show DECA Program resources that are available for adults to learn more about their own protective factors as well as strategy suggestions to target any identified goals. The Devereux Adult Resilience Survey (DARS) is a free tool (available</a:t>
            </a:r>
            <a:r>
              <a:rPr lang="en-US" b="0" baseline="0" dirty="0" smtClean="0"/>
              <a:t> on our website) </a:t>
            </a:r>
            <a:r>
              <a:rPr lang="en-US" b="0" dirty="0" smtClean="0"/>
              <a:t>that adults can use to self-reflect on four key protective factors: Healthy Relationships; Initiative; Internal Beliefs; and Self-regulation. </a:t>
            </a:r>
            <a:r>
              <a:rPr lang="en-US" b="0" i="1" dirty="0" smtClean="0"/>
              <a:t>Building Your Bounce: Simple Strategies for a Resilient You</a:t>
            </a:r>
            <a:r>
              <a:rPr lang="en-US" b="0" dirty="0" smtClean="0"/>
              <a:t> is a book that links strategies to the items on the DARS. To learn more about the Devereux Adult Resilience Initiative, visit our website at www.centerforresilientchildren.org.</a:t>
            </a:r>
            <a:endParaRPr lang="en-US" b="0" dirty="0"/>
          </a:p>
        </p:txBody>
      </p:sp>
      <p:sp>
        <p:nvSpPr>
          <p:cNvPr id="4" name="Slide Number Placeholder 3"/>
          <p:cNvSpPr>
            <a:spLocks noGrp="1"/>
          </p:cNvSpPr>
          <p:nvPr>
            <p:ph type="sldNum" sz="quarter" idx="10"/>
          </p:nvPr>
        </p:nvSpPr>
        <p:spPr/>
        <p:txBody>
          <a:bodyPr/>
          <a:lstStyle/>
          <a:p>
            <a:fld id="{C256EF04-D896-438A-9999-C6C9EE1B86F5}" type="slidenum">
              <a:rPr lang="en-US" smtClean="0"/>
              <a:t>26</a:t>
            </a:fld>
            <a:endParaRPr lang="en-US"/>
          </a:p>
        </p:txBody>
      </p:sp>
    </p:spTree>
    <p:extLst>
      <p:ext uri="{BB962C8B-B14F-4D97-AF65-F5344CB8AC3E}">
        <p14:creationId xmlns:p14="http://schemas.microsoft.com/office/powerpoint/2010/main" val="313222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shared at the very start of this presentation, the DECA Program takes what the science and research tells us children need and has organized a practical framework that allows adults to use every day ordinary moments as opportunities to promote children’s protective factors. </a:t>
            </a:r>
          </a:p>
          <a:p>
            <a:endParaRPr lang="en-US" dirty="0" smtClean="0"/>
          </a:p>
          <a:p>
            <a:r>
              <a:rPr lang="en-US" dirty="0" smtClean="0"/>
              <a:t>Today, with advances in technology, the process can be even more simple by allowing technology to do the automated scoring and reporting so that the information from the DECA can be immediately used to put strategies and plans into place that build on children’s strengths and address areas of need.</a:t>
            </a:r>
          </a:p>
          <a:p>
            <a:endParaRPr lang="en-US" dirty="0" smtClean="0"/>
          </a:p>
          <a:p>
            <a:r>
              <a:rPr lang="en-US" dirty="0" smtClean="0"/>
              <a:t>Learn about the e-DECA on</a:t>
            </a:r>
            <a:r>
              <a:rPr lang="en-US" baseline="0" dirty="0" smtClean="0"/>
              <a:t> our website at www.centerforresilientchildren.org</a:t>
            </a:r>
            <a:r>
              <a:rPr lang="en-US" baseline="0" dirty="0" smtClean="0"/>
              <a:t>.</a:t>
            </a:r>
          </a:p>
          <a:p>
            <a:endParaRPr lang="en-US" baseline="0" dirty="0" smtClean="0"/>
          </a:p>
          <a:p>
            <a:r>
              <a:rPr lang="en-US" baseline="0" dirty="0" smtClean="0"/>
              <a:t>We also have a partnership with Conscious Discipline related to the e-DECA System. For those using Conscious Discipline practices, you can utilize the DECA, and then access Conscious Discipline strategies, all from within the e-DECA!</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27</a:t>
            </a:fld>
            <a:endParaRPr lang="en-US"/>
          </a:p>
        </p:txBody>
      </p:sp>
    </p:spTree>
    <p:extLst>
      <p:ext uri="{BB962C8B-B14F-4D97-AF65-F5344CB8AC3E}">
        <p14:creationId xmlns:p14="http://schemas.microsoft.com/office/powerpoint/2010/main" val="3175944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28</a:t>
            </a:fld>
            <a:endParaRPr lang="en-US"/>
          </a:p>
        </p:txBody>
      </p:sp>
    </p:spTree>
    <p:extLst>
      <p:ext uri="{BB962C8B-B14F-4D97-AF65-F5344CB8AC3E}">
        <p14:creationId xmlns:p14="http://schemas.microsoft.com/office/powerpoint/2010/main" val="21401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DECA Program is based on the science of resilience. Merriam-Webster defines resilience as “the ability to recover from or adjust easily to misfortune or change.” A resilient person copes and “bounces back” when faced with stress, change, or risk factors – negative influences in a person’s life. Someone who is resilient can identify problems, find ways to address challenges, recover quickly, and move forward. A resilient person has many protective factors – characteristics, people, and supports – that help a person get through tough times.</a:t>
            </a:r>
          </a:p>
          <a:p>
            <a:endParaRPr lang="en-US" dirty="0" smtClean="0"/>
          </a:p>
          <a:p>
            <a:r>
              <a:rPr lang="en-US" dirty="0" smtClean="0"/>
              <a:t>Think about resilience as a rubber band.</a:t>
            </a:r>
            <a:r>
              <a:rPr lang="en-US" baseline="0" dirty="0" smtClean="0"/>
              <a:t> A</a:t>
            </a:r>
            <a:r>
              <a:rPr lang="en-US" dirty="0" smtClean="0"/>
              <a:t> rubber band can be stretched and stretched, but can also return to its original shape. Resilient individuals experience stress and challenges (are pulled like a rubber band), but have people in their lives, have been taught skills, and have access to resources that help them bounce back, recover, and move forward with life. </a:t>
            </a:r>
          </a:p>
          <a:p>
            <a:endParaRPr lang="en-US" dirty="0" smtClean="0"/>
          </a:p>
          <a:p>
            <a:r>
              <a:rPr lang="en-US" dirty="0" smtClean="0"/>
              <a:t>The science of resilience helps us to understand that promoting a child’s resilience can happen in the earliest days of life, and that these early years are a critical time to surround children with protective factors and reduce their exposure to risk factors.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3</a:t>
            </a:fld>
            <a:endParaRPr lang="en-US"/>
          </a:p>
        </p:txBody>
      </p:sp>
    </p:spTree>
    <p:extLst>
      <p:ext uri="{BB962C8B-B14F-4D97-AF65-F5344CB8AC3E}">
        <p14:creationId xmlns:p14="http://schemas.microsoft.com/office/powerpoint/2010/main" val="134941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resilience involves understanding the relationship between two key concepts: risk factors and protective factors. Resilience is the process by which individuals are able to obtain positive adaptation in the context of risk or adversity (</a:t>
            </a:r>
            <a:r>
              <a:rPr lang="en-US" dirty="0" err="1" smtClean="0"/>
              <a:t>Masten</a:t>
            </a:r>
            <a:r>
              <a:rPr lang="en-US" dirty="0" smtClean="0"/>
              <a:t>, 2014). People who have shown resilience have experienced risk in their lives, such as abuse or neglect, poverty, or natural disasters. These and other risk factors are known to increase the likelihood that an individual will experience negative outcomes related to their health, development, or well-being (Goldstein &amp; Brooks, 2005). Despite experiencing this risk or adversity, individuals described as resilient have done well either in the midst of, or following, these negative experiences. They show better than expected outcomes in their development and functioning.</a:t>
            </a:r>
          </a:p>
          <a:p>
            <a:endParaRPr lang="en-US" dirty="0" smtClean="0"/>
          </a:p>
          <a:p>
            <a:r>
              <a:rPr lang="en-US" dirty="0" smtClean="0"/>
              <a:t>A key finding from decades of research is that resilience is common and arises from basic human resources and protective factors (</a:t>
            </a:r>
            <a:r>
              <a:rPr lang="en-US" dirty="0" err="1" smtClean="0"/>
              <a:t>Masten</a:t>
            </a:r>
            <a:r>
              <a:rPr lang="en-US" dirty="0" smtClean="0"/>
              <a:t>, 2001). Ann </a:t>
            </a:r>
            <a:r>
              <a:rPr lang="en-US" dirty="0" err="1" smtClean="0"/>
              <a:t>Masten</a:t>
            </a:r>
            <a:r>
              <a:rPr lang="en-US" dirty="0" smtClean="0"/>
              <a:t>, a well-known resilience researcher, refers to resilience as “ordinary magic.” Resilience is not a rare occurrence that results from extraordinary talents, instead, it is common and results from protective factors such as having a close relationship with a caring and competent adult, safe and effective schools and communities, and belief in yourself and motivation to succeed. These basic protective factors help at-risk children achieve greater success than might have been possible if they did not have these characteristics.</a:t>
            </a:r>
          </a:p>
          <a:p>
            <a:endParaRPr lang="en-US" dirty="0" smtClean="0"/>
          </a:p>
          <a:p>
            <a:r>
              <a:rPr lang="en-US" dirty="0" smtClean="0"/>
              <a:t>These images of rain and umbrellas help illustrate how resilience works. All individuals experience some level of risk in life (rain) and when this happens, the most effective way to move forward and bounce back is to utilize protective factors (umbrellas). Umbrellas don’t stop rain from falling, but they do help to protect us during the storm.</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4</a:t>
            </a:fld>
            <a:endParaRPr lang="en-US"/>
          </a:p>
        </p:txBody>
      </p:sp>
    </p:spTree>
    <p:extLst>
      <p:ext uri="{BB962C8B-B14F-4D97-AF65-F5344CB8AC3E}">
        <p14:creationId xmlns:p14="http://schemas.microsoft.com/office/powerpoint/2010/main" val="4226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another image to help explain the concept of resilience. Resilience focuses on understanding the balance between risk factors in a person’s life (the challenges and adversities) and protective factors (the elements of an individual’s personality and background that help them succeed when faced with challenges). This visual helps convey the message that both risk and protective factors can be found externally-- within our environments and our families and internally, within ourselves. A growing body of research confirms that many internal protective factors found within ourselves can be learned, practiced and sought out. By strengthening our protective factors, it helps tip the balance of the scale toward resilience. Following are examples of risk and protective factors within these three levels:</a:t>
            </a:r>
          </a:p>
          <a:p>
            <a:pPr marL="543638" lvl="1"/>
            <a:r>
              <a:rPr lang="en-US" altLang="en-US" dirty="0" smtClean="0">
                <a:cs typeface="Arial" panose="020B0604020202020204" pitchFamily="34" charset="0"/>
              </a:rPr>
              <a:t/>
            </a:r>
            <a:br>
              <a:rPr lang="en-US" altLang="en-US" dirty="0" smtClean="0">
                <a:cs typeface="Arial" panose="020B0604020202020204" pitchFamily="34" charset="0"/>
              </a:rPr>
            </a:br>
            <a:r>
              <a:rPr lang="en-US" altLang="en-US" b="1" u="sng" dirty="0" smtClean="0">
                <a:cs typeface="Arial" panose="020B0604020202020204" pitchFamily="34" charset="0"/>
              </a:rPr>
              <a:t>Environmental Risk Factors</a:t>
            </a:r>
            <a:r>
              <a:rPr lang="en-US" altLang="en-US" b="1" dirty="0" smtClean="0">
                <a:cs typeface="Arial" panose="020B0604020202020204" pitchFamily="34" charset="0"/>
              </a:rPr>
              <a:t>		</a:t>
            </a:r>
            <a:r>
              <a:rPr lang="en-US" altLang="en-US" b="1" u="sng" dirty="0" smtClean="0">
                <a:cs typeface="Arial" panose="020B0604020202020204" pitchFamily="34" charset="0"/>
              </a:rPr>
              <a:t>Environmental Protective Factors </a:t>
            </a:r>
          </a:p>
          <a:p>
            <a:pPr marL="543638" lvl="1"/>
            <a:r>
              <a:rPr lang="en-US" altLang="en-US" dirty="0" smtClean="0">
                <a:cs typeface="Arial" panose="020B0604020202020204" pitchFamily="34" charset="0"/>
              </a:rPr>
              <a:t>Poverty			Social services</a:t>
            </a:r>
          </a:p>
          <a:p>
            <a:pPr marL="543638" lvl="1"/>
            <a:r>
              <a:rPr lang="en-US" altLang="en-US" dirty="0" smtClean="0">
                <a:cs typeface="Arial" panose="020B0604020202020204" pitchFamily="34" charset="0"/>
              </a:rPr>
              <a:t>High crime communities		Safe playgrounds</a:t>
            </a:r>
          </a:p>
          <a:p>
            <a:pPr marL="543638" lvl="1"/>
            <a:r>
              <a:rPr lang="en-US" altLang="en-US" dirty="0" smtClean="0">
                <a:cs typeface="Arial" panose="020B0604020202020204" pitchFamily="34" charset="0"/>
              </a:rPr>
              <a:t>Systemic racism			Caring and skilled teachers </a:t>
            </a:r>
          </a:p>
          <a:p>
            <a:pPr marL="543638" lvl="1"/>
            <a:r>
              <a:rPr lang="en-US" altLang="en-US" dirty="0" smtClean="0">
                <a:cs typeface="Arial" panose="020B0604020202020204" pitchFamily="34" charset="0"/>
              </a:rPr>
              <a:t>COVID-19			Access to quality health care	</a:t>
            </a:r>
          </a:p>
          <a:p>
            <a:pPr marL="543638" lvl="1"/>
            <a:endParaRPr lang="en-US" altLang="en-US" b="1" u="sng" dirty="0" smtClean="0">
              <a:cs typeface="Arial" panose="020B0604020202020204" pitchFamily="34" charset="0"/>
            </a:endParaRPr>
          </a:p>
          <a:p>
            <a:pPr marL="543638" lvl="1"/>
            <a:r>
              <a:rPr lang="en-US" altLang="en-US" b="1" u="sng" dirty="0" smtClean="0">
                <a:cs typeface="Arial" panose="020B0604020202020204" pitchFamily="34" charset="0"/>
              </a:rPr>
              <a:t>Family Risk Factors</a:t>
            </a:r>
            <a:r>
              <a:rPr lang="en-US" altLang="en-US" b="1" dirty="0" smtClean="0">
                <a:cs typeface="Arial" panose="020B0604020202020204" pitchFamily="34" charset="0"/>
              </a:rPr>
              <a:t>			</a:t>
            </a:r>
            <a:r>
              <a:rPr lang="en-US" altLang="en-US" b="1" u="sng" dirty="0" smtClean="0">
                <a:cs typeface="Arial" panose="020B0604020202020204" pitchFamily="34" charset="0"/>
              </a:rPr>
              <a:t>Family Protective Factors</a:t>
            </a:r>
          </a:p>
          <a:p>
            <a:pPr marL="543638" lvl="1"/>
            <a:r>
              <a:rPr lang="en-US" altLang="en-US" dirty="0" smtClean="0">
                <a:cs typeface="Arial" panose="020B0604020202020204" pitchFamily="34" charset="0"/>
              </a:rPr>
              <a:t>Parental Mental Illness		Loving and stable family</a:t>
            </a:r>
          </a:p>
          <a:p>
            <a:pPr marL="543638" lvl="1"/>
            <a:r>
              <a:rPr lang="en-US" altLang="en-US" dirty="0" smtClean="0">
                <a:cs typeface="Arial" panose="020B0604020202020204" pitchFamily="34" charset="0"/>
              </a:rPr>
              <a:t>Incarcerated Parents			Extended family</a:t>
            </a:r>
          </a:p>
          <a:p>
            <a:pPr marL="543638" lvl="1"/>
            <a:r>
              <a:rPr lang="en-US" altLang="en-US" dirty="0" smtClean="0">
                <a:cs typeface="Arial" panose="020B0604020202020204" pitchFamily="34" charset="0"/>
              </a:rPr>
              <a:t>Divorce			Healthy family </a:t>
            </a:r>
          </a:p>
          <a:p>
            <a:pPr marL="543638" lvl="1"/>
            <a:endParaRPr lang="en-US" altLang="en-US" b="1" u="sng" dirty="0" smtClean="0">
              <a:cs typeface="Arial" panose="020B0604020202020204" pitchFamily="34" charset="0"/>
            </a:endParaRPr>
          </a:p>
          <a:p>
            <a:pPr marL="543638" lvl="1"/>
            <a:r>
              <a:rPr lang="en-US" altLang="en-US" b="1" u="sng" dirty="0" smtClean="0">
                <a:cs typeface="Arial" panose="020B0604020202020204" pitchFamily="34" charset="0"/>
              </a:rPr>
              <a:t>Within Risk Factors</a:t>
            </a:r>
            <a:r>
              <a:rPr lang="en-US" altLang="en-US" b="1" dirty="0" smtClean="0">
                <a:cs typeface="Arial" panose="020B0604020202020204" pitchFamily="34" charset="0"/>
              </a:rPr>
              <a:t>			</a:t>
            </a:r>
            <a:r>
              <a:rPr lang="en-US" altLang="en-US" b="1" u="sng" dirty="0" smtClean="0">
                <a:cs typeface="Arial" panose="020B0604020202020204" pitchFamily="34" charset="0"/>
              </a:rPr>
              <a:t>Within Protective Factors </a:t>
            </a:r>
          </a:p>
          <a:p>
            <a:pPr marL="543638" lvl="1"/>
            <a:r>
              <a:rPr lang="en-US" altLang="en-US" dirty="0" smtClean="0">
                <a:cs typeface="Arial" panose="020B0604020202020204" pitchFamily="34" charset="0"/>
              </a:rPr>
              <a:t>Depression			Good physical and mental health </a:t>
            </a:r>
          </a:p>
          <a:p>
            <a:pPr marL="543638" lvl="1"/>
            <a:r>
              <a:rPr lang="en-US" altLang="en-US" dirty="0" smtClean="0">
                <a:cs typeface="Arial" panose="020B0604020202020204" pitchFamily="34" charset="0"/>
              </a:rPr>
              <a:t>Health problems			A talent/skill/hobby</a:t>
            </a:r>
          </a:p>
          <a:p>
            <a:pPr marL="543638" lvl="1"/>
            <a:r>
              <a:rPr lang="en-US" altLang="en-US" dirty="0" smtClean="0">
                <a:cs typeface="Arial" panose="020B0604020202020204" pitchFamily="34" charset="0"/>
              </a:rPr>
              <a:t>Low self-esteem			</a:t>
            </a:r>
            <a:r>
              <a:rPr lang="en-US" altLang="en-US" b="1" i="1" u="none" dirty="0" smtClean="0">
                <a:solidFill>
                  <a:srgbClr val="00B050"/>
                </a:solidFill>
                <a:cs typeface="Arial" panose="020B0604020202020204" pitchFamily="34" charset="0"/>
              </a:rPr>
              <a:t>Social and Emotional Skills</a:t>
            </a:r>
            <a:endParaRPr lang="en-US" i="1" u="none" dirty="0"/>
          </a:p>
        </p:txBody>
      </p:sp>
      <p:sp>
        <p:nvSpPr>
          <p:cNvPr id="4" name="Slide Number Placeholder 3"/>
          <p:cNvSpPr>
            <a:spLocks noGrp="1"/>
          </p:cNvSpPr>
          <p:nvPr>
            <p:ph type="sldNum" sz="quarter" idx="10"/>
          </p:nvPr>
        </p:nvSpPr>
        <p:spPr/>
        <p:txBody>
          <a:bodyPr/>
          <a:lstStyle/>
          <a:p>
            <a:fld id="{C256EF04-D896-438A-9999-C6C9EE1B86F5}" type="slidenum">
              <a:rPr lang="en-US" smtClean="0"/>
              <a:t>5</a:t>
            </a:fld>
            <a:endParaRPr lang="en-US"/>
          </a:p>
        </p:txBody>
      </p:sp>
    </p:spTree>
    <p:extLst>
      <p:ext uri="{BB962C8B-B14F-4D97-AF65-F5344CB8AC3E}">
        <p14:creationId xmlns:p14="http://schemas.microsoft.com/office/powerpoint/2010/main" val="20014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with the visual of a scale, the goal of the DECA Program is to help teachers and parents tip the scale of every child toward resilience and positive life outcomes. Reducing the number of risk factors that a child experiences and increasing protective factors helps achieve this goal.  When teachers understand that they can serve as protective factors to children and when parents learn that they are the most important protective factor in their child’s life, this helps to tip the scale toward more positive outcomes. And, when both teachers AND parents learn that teaching children social and emotional skills through the most ordinary interactions and activities of the day can greatly enhance children’s healthy development, this also tips the scale. The DECA Program is designed to teach parents and teachers how to promote three critical within-child protective factors that are in fact social and emotional skills. These three factors are: healthy relationships; self-regulation and initiative.</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6</a:t>
            </a:fld>
            <a:endParaRPr lang="en-US"/>
          </a:p>
        </p:txBody>
      </p:sp>
    </p:spTree>
    <p:extLst>
      <p:ext uri="{BB962C8B-B14F-4D97-AF65-F5344CB8AC3E}">
        <p14:creationId xmlns:p14="http://schemas.microsoft.com/office/powerpoint/2010/main" val="2523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three within-child protective factors that are measured by the Devereux Early Childhood Assessment are defined below. The visual of an umbrella reminds us that risk factors such as those depicted in the rain drops may be experienced by some young children and that promoting children’s social and emotional skills can help protect them. Decades of research support the importance of promoting the following social and emotional skills in young children. </a:t>
            </a:r>
          </a:p>
          <a:p>
            <a:pPr>
              <a:defRPr/>
            </a:pPr>
            <a:endParaRPr lang="en-US" b="1" dirty="0" smtClean="0"/>
          </a:p>
          <a:p>
            <a:pPr>
              <a:defRPr/>
            </a:pPr>
            <a:r>
              <a:rPr lang="en-US" b="1" dirty="0" smtClean="0"/>
              <a:t>Attachment/Relationships: </a:t>
            </a:r>
            <a:r>
              <a:rPr lang="en-US" altLang="en-US" dirty="0" smtClean="0"/>
              <a:t>The child’s ability to promote and maintain mutual, positive connections with other children and significant adults.</a:t>
            </a:r>
          </a:p>
          <a:p>
            <a:pPr>
              <a:defRPr/>
            </a:pPr>
            <a:endParaRPr lang="en-US" b="1" dirty="0" smtClean="0"/>
          </a:p>
          <a:p>
            <a:pPr>
              <a:defRPr/>
            </a:pPr>
            <a:endParaRPr lang="en-US" b="1" dirty="0" smtClean="0"/>
          </a:p>
          <a:p>
            <a:pPr>
              <a:defRPr/>
            </a:pPr>
            <a:r>
              <a:rPr lang="en-US" b="1" dirty="0" smtClean="0"/>
              <a:t>Self-regulation: </a:t>
            </a:r>
            <a:r>
              <a:rPr lang="en-US" altLang="en-US" dirty="0" smtClean="0"/>
              <a:t>The child’s ability to respond to many different emotions using words and actions that are appropriate for the different situations he/she encounters. For toddlers, self-regulation is defined as the child’s ability to actively control arousal and his or her response to it.</a:t>
            </a:r>
          </a:p>
          <a:p>
            <a:pPr>
              <a:defRPr/>
            </a:pPr>
            <a:endParaRPr lang="en-US" altLang="en-US" dirty="0" smtClean="0"/>
          </a:p>
          <a:p>
            <a:pPr>
              <a:defRPr/>
            </a:pPr>
            <a:endParaRPr lang="en-US" b="1" dirty="0" smtClean="0"/>
          </a:p>
          <a:p>
            <a:pPr>
              <a:defRPr/>
            </a:pPr>
            <a:endParaRPr lang="en-US" b="1" dirty="0" smtClean="0"/>
          </a:p>
          <a:p>
            <a:pPr>
              <a:defRPr/>
            </a:pPr>
            <a:r>
              <a:rPr lang="en-US" b="1" dirty="0" smtClean="0"/>
              <a:t>Initiative: </a:t>
            </a:r>
            <a:r>
              <a:rPr lang="en-US" altLang="en-US" dirty="0" smtClean="0"/>
              <a:t>The child’s ability to use independent thought and action to meet his or her needs.</a:t>
            </a:r>
            <a:endParaRPr lang="en-US" altLang="en-US" dirty="0" smtClean="0">
              <a:solidFill>
                <a:schemeClr val="bg1"/>
              </a:solidFill>
            </a:endParaRPr>
          </a:p>
        </p:txBody>
      </p:sp>
      <p:sp>
        <p:nvSpPr>
          <p:cNvPr id="4" name="Slide Number Placeholder 3"/>
          <p:cNvSpPr>
            <a:spLocks noGrp="1"/>
          </p:cNvSpPr>
          <p:nvPr>
            <p:ph type="sldNum" sz="quarter" idx="10"/>
          </p:nvPr>
        </p:nvSpPr>
        <p:spPr/>
        <p:txBody>
          <a:bodyPr/>
          <a:lstStyle/>
          <a:p>
            <a:fld id="{C256EF04-D896-438A-9999-C6C9EE1B86F5}" type="slidenum">
              <a:rPr lang="en-US" smtClean="0"/>
              <a:t>7</a:t>
            </a:fld>
            <a:endParaRPr lang="en-US"/>
          </a:p>
        </p:txBody>
      </p:sp>
    </p:spTree>
    <p:extLst>
      <p:ext uri="{BB962C8B-B14F-4D97-AF65-F5344CB8AC3E}">
        <p14:creationId xmlns:p14="http://schemas.microsoft.com/office/powerpoint/2010/main" val="1544347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solidFill>
                  <a:srgbClr val="000000"/>
                </a:solidFill>
                <a:latin typeface="Arial" panose="020B0604020202020204" pitchFamily="34" charset="0"/>
                <a:cs typeface="Arial" panose="020B0604020202020204" pitchFamily="34" charset="0"/>
              </a:rPr>
              <a:t>The Devereux Early Childhood Assessment (DECA) Program is designed to foster young children’s resilience using a </a:t>
            </a:r>
            <a:r>
              <a:rPr lang="en-US" b="1" i="1" dirty="0" smtClean="0">
                <a:solidFill>
                  <a:srgbClr val="000000"/>
                </a:solidFill>
                <a:latin typeface="Arial" panose="020B0604020202020204" pitchFamily="34" charset="0"/>
                <a:cs typeface="Arial" panose="020B0604020202020204" pitchFamily="34" charset="0"/>
              </a:rPr>
              <a:t>comprehensive assessment and planning process</a:t>
            </a:r>
            <a:r>
              <a:rPr lang="en-US" i="1" dirty="0" smtClean="0">
                <a:solidFill>
                  <a:srgbClr val="000000"/>
                </a:solidFill>
                <a:latin typeface="Arial" panose="020B0604020202020204" pitchFamily="34" charset="0"/>
                <a:cs typeface="Arial" panose="020B0604020202020204" pitchFamily="34" charset="0"/>
              </a:rPr>
              <a:t> </a:t>
            </a:r>
            <a:r>
              <a:rPr lang="en-US" dirty="0" smtClean="0">
                <a:solidFill>
                  <a:srgbClr val="000000"/>
                </a:solidFill>
                <a:latin typeface="Arial" panose="020B0604020202020204" pitchFamily="34" charset="0"/>
                <a:cs typeface="Arial" panose="020B0604020202020204" pitchFamily="34" charset="0"/>
              </a:rPr>
              <a:t>that involves families and professionals working as partners. The significant adults in a child’s life work together to collect information – including social and emotional screening and assessment data – and use the information to develop plans that promote children’s social and emotional skills. Families, educators, consultants and other significant adult caregivers continuously monitor, evaluate and modify the plans as needed – ensuring positive outcomes. </a:t>
            </a:r>
            <a:r>
              <a:rPr lang="en-US" b="1" dirty="0" smtClean="0">
                <a:latin typeface="Arial" panose="020B0604020202020204" pitchFamily="34" charset="0"/>
                <a:cs typeface="Arial" panose="020B0604020202020204" pitchFamily="34" charset="0"/>
              </a:rPr>
              <a:t>This comprehensive process takes place in 5 steps as explained below:</a:t>
            </a:r>
          </a:p>
          <a:p>
            <a:endParaRPr lang="en-US" b="1" dirty="0" smtClean="0">
              <a:latin typeface="Arial" panose="020B0604020202020204" pitchFamily="34" charset="0"/>
              <a:cs typeface="Arial" panose="020B0604020202020204" pitchFamily="34" charset="0"/>
            </a:endParaRPr>
          </a:p>
          <a:p>
            <a:pPr eaLnBrk="1" hangingPunct="1">
              <a:buFontTx/>
              <a:buChar char="•"/>
            </a:pPr>
            <a:r>
              <a:rPr lang="en-US" altLang="en-US" dirty="0" smtClean="0">
                <a:latin typeface="Arial" panose="020B0604020202020204" pitchFamily="34" charset="0"/>
                <a:cs typeface="Arial" panose="020B0604020202020204" pitchFamily="34" charset="0"/>
              </a:rPr>
              <a:t>Collect information by (1) Observing children and (2) Collecting information on the quality of the home and school environments that impact behavior and social and emotional skill development. </a:t>
            </a:r>
          </a:p>
          <a:p>
            <a:pPr eaLnBrk="1" hangingPunct="1">
              <a:buFontTx/>
              <a:buChar char="•"/>
            </a:pPr>
            <a:endParaRPr lang="en-US" altLang="en-US" dirty="0" smtClean="0">
              <a:latin typeface="Arial" panose="020B0604020202020204" pitchFamily="34" charset="0"/>
              <a:cs typeface="Arial" panose="020B0604020202020204" pitchFamily="34" charset="0"/>
            </a:endParaRPr>
          </a:p>
          <a:p>
            <a:pPr eaLnBrk="1" hangingPunct="1">
              <a:buFontTx/>
              <a:buChar char="•"/>
            </a:pPr>
            <a:r>
              <a:rPr lang="en-US" altLang="en-US" dirty="0" smtClean="0">
                <a:latin typeface="Arial" panose="020B0604020202020204" pitchFamily="34" charset="0"/>
                <a:cs typeface="Arial" panose="020B0604020202020204" pitchFamily="34" charset="0"/>
              </a:rPr>
              <a:t>Assess each child using the DECA, a nationally standardized, valid and reliable measure of within-child protective factors</a:t>
            </a:r>
          </a:p>
          <a:p>
            <a:pPr eaLnBrk="1" hangingPunct="1">
              <a:buFontTx/>
              <a:buChar char="•"/>
            </a:pPr>
            <a:endParaRPr lang="en-US" altLang="en-US" dirty="0" smtClean="0">
              <a:latin typeface="Arial" panose="020B0604020202020204" pitchFamily="34" charset="0"/>
              <a:cs typeface="Arial" panose="020B0604020202020204" pitchFamily="34" charset="0"/>
            </a:endParaRPr>
          </a:p>
          <a:p>
            <a:pPr eaLnBrk="1" hangingPunct="1">
              <a:buFontTx/>
              <a:buChar char="•"/>
            </a:pPr>
            <a:r>
              <a:rPr lang="en-US" altLang="en-US" dirty="0" smtClean="0">
                <a:latin typeface="Arial" panose="020B0604020202020204" pitchFamily="34" charset="0"/>
                <a:cs typeface="Arial" panose="020B0604020202020204" pitchFamily="34" charset="0"/>
              </a:rPr>
              <a:t>Summarize results of the DECA to understand a child’s unique strengths and areas of need. </a:t>
            </a:r>
          </a:p>
          <a:p>
            <a:pPr eaLnBrk="1" hangingPunct="1">
              <a:buFontTx/>
              <a:buChar char="•"/>
            </a:pPr>
            <a:endParaRPr lang="en-US" altLang="en-US" dirty="0" smtClean="0">
              <a:latin typeface="Arial" panose="020B0604020202020204" pitchFamily="34" charset="0"/>
              <a:cs typeface="Arial" panose="020B0604020202020204" pitchFamily="34" charset="0"/>
            </a:endParaRPr>
          </a:p>
          <a:p>
            <a:pPr eaLnBrk="1" hangingPunct="1">
              <a:buFontTx/>
              <a:buChar char="•"/>
            </a:pPr>
            <a:r>
              <a:rPr lang="en-US" altLang="en-US" dirty="0" smtClean="0">
                <a:latin typeface="Arial" panose="020B0604020202020204" pitchFamily="34" charset="0"/>
                <a:cs typeface="Arial" panose="020B0604020202020204" pitchFamily="34" charset="0"/>
              </a:rPr>
              <a:t> Plan strategies for individual children and the group as a whole to address areas of need and build on existing strengths. </a:t>
            </a:r>
          </a:p>
          <a:p>
            <a:pPr eaLnBrk="1" hangingPunct="1">
              <a:buFontTx/>
              <a:buChar char="•"/>
            </a:pPr>
            <a:endParaRPr lang="en-US" altLang="en-US" dirty="0" smtClean="0">
              <a:latin typeface="Arial" panose="020B0604020202020204" pitchFamily="34" charset="0"/>
              <a:cs typeface="Arial" panose="020B0604020202020204" pitchFamily="34" charset="0"/>
            </a:endParaRPr>
          </a:p>
          <a:p>
            <a:pPr eaLnBrk="1" hangingPunct="1">
              <a:buFontTx/>
              <a:buChar char="•"/>
            </a:pPr>
            <a:r>
              <a:rPr lang="en-US" altLang="en-US" dirty="0" smtClean="0">
                <a:latin typeface="Arial" panose="020B0604020202020204" pitchFamily="34" charset="0"/>
                <a:cs typeface="Arial" panose="020B0604020202020204" pitchFamily="34" charset="0"/>
              </a:rPr>
              <a:t>Evaluate progress to ensure that children’s social and emotional skills are improving and adjust plans accordingly when necessary to meet identified goals.</a:t>
            </a:r>
            <a:endParaRPr lang="en-US" dirty="0"/>
          </a:p>
        </p:txBody>
      </p:sp>
      <p:sp>
        <p:nvSpPr>
          <p:cNvPr id="4" name="Slide Number Placeholder 3"/>
          <p:cNvSpPr>
            <a:spLocks noGrp="1"/>
          </p:cNvSpPr>
          <p:nvPr>
            <p:ph type="sldNum" sz="quarter" idx="10"/>
          </p:nvPr>
        </p:nvSpPr>
        <p:spPr/>
        <p:txBody>
          <a:bodyPr/>
          <a:lstStyle/>
          <a:p>
            <a:fld id="{C256EF04-D896-438A-9999-C6C9EE1B86F5}" type="slidenum">
              <a:rPr lang="en-US" smtClean="0"/>
              <a:t>8</a:t>
            </a:fld>
            <a:endParaRPr lang="en-US"/>
          </a:p>
        </p:txBody>
      </p:sp>
    </p:spTree>
    <p:extLst>
      <p:ext uri="{BB962C8B-B14F-4D97-AF65-F5344CB8AC3E}">
        <p14:creationId xmlns:p14="http://schemas.microsoft.com/office/powerpoint/2010/main" val="362166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89" lvl="0" indent="-191589"/>
            <a:r>
              <a:rPr lang="en-US" dirty="0" smtClean="0"/>
              <a:t>The Devereux Early Childhood Assessment (DECA) is a behavior rating scale that asks raters to share their perceptions about a child’s behaviors over the course of the past four weeks. Step 1, Collecting information, involves </a:t>
            </a:r>
          </a:p>
          <a:p>
            <a:pPr marL="191589" lvl="0" indent="-191589"/>
            <a:r>
              <a:rPr lang="en-US" dirty="0" smtClean="0"/>
              <a:t>intentionally observing children’s behaviors in preparation for conducting a rating using the DECA. It is highly recommended that organizations implementing the DECA Program communicate with the teaching staff about the </a:t>
            </a:r>
          </a:p>
          <a:p>
            <a:pPr marL="191589" lvl="0" indent="-191589"/>
            <a:r>
              <a:rPr lang="en-US" dirty="0" smtClean="0"/>
              <a:t>importance of observing children in their natural settings and using their knowledge about how to conduct accurate, objective and complete observations. In addition to observing children’s behaviors, it is recommended that </a:t>
            </a:r>
          </a:p>
          <a:p>
            <a:pPr marL="191589" lvl="0" indent="-191589"/>
            <a:r>
              <a:rPr lang="en-US" dirty="0" smtClean="0"/>
              <a:t>teaching staff use a tool to collect information about elements of the classroom such as the physical environment, interactions, routines, activities and partnerships with families that have a direct impact on behavior and social </a:t>
            </a:r>
          </a:p>
          <a:p>
            <a:pPr marL="191589" lvl="0" indent="-191589"/>
            <a:r>
              <a:rPr lang="en-US" dirty="0" smtClean="0"/>
              <a:t>and emotional skill-building. </a:t>
            </a:r>
          </a:p>
          <a:p>
            <a:pPr marL="191589" lvl="0" indent="-191589"/>
            <a:endParaRPr lang="en-US" dirty="0" smtClean="0"/>
          </a:p>
          <a:p>
            <a:pPr marL="191589" lvl="0" indent="-191589"/>
            <a:r>
              <a:rPr lang="en-US" dirty="0" smtClean="0"/>
              <a:t>Devereux offers optional resources to support Step 1, available on our website at www.centerforresilientchildren.org.</a:t>
            </a:r>
          </a:p>
        </p:txBody>
      </p:sp>
      <p:sp>
        <p:nvSpPr>
          <p:cNvPr id="4" name="Slide Number Placeholder 3"/>
          <p:cNvSpPr>
            <a:spLocks noGrp="1"/>
          </p:cNvSpPr>
          <p:nvPr>
            <p:ph type="sldNum" sz="quarter" idx="10"/>
          </p:nvPr>
        </p:nvSpPr>
        <p:spPr/>
        <p:txBody>
          <a:bodyPr/>
          <a:lstStyle/>
          <a:p>
            <a:fld id="{C256EF04-D896-438A-9999-C6C9EE1B86F5}" type="slidenum">
              <a:rPr lang="en-US" smtClean="0"/>
              <a:t>9</a:t>
            </a:fld>
            <a:endParaRPr lang="en-US"/>
          </a:p>
        </p:txBody>
      </p:sp>
    </p:spTree>
    <p:extLst>
      <p:ext uri="{BB962C8B-B14F-4D97-AF65-F5344CB8AC3E}">
        <p14:creationId xmlns:p14="http://schemas.microsoft.com/office/powerpoint/2010/main" val="165866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ransition Green">
    <p:bg>
      <p:bgPr>
        <a:solidFill>
          <a:srgbClr val="00664D"/>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200" y="2697960"/>
            <a:ext cx="7467600" cy="1462087"/>
          </a:xfrm>
        </p:spPr>
        <p:txBody>
          <a:bodyPr/>
          <a:lstStyle>
            <a:lvl1pPr algn="ctr">
              <a:defRPr sz="5400" b="1" i="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235551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rner Accent">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8266" y="1025953"/>
            <a:ext cx="8338544" cy="4737746"/>
          </a:xfrm>
        </p:spPr>
        <p:txBody>
          <a:bodyPr/>
          <a:lstStyle>
            <a:lvl1pPr>
              <a:spcBef>
                <a:spcPts val="0"/>
              </a:spcBef>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3" name="Isosceles Triangle 2"/>
          <p:cNvSpPr/>
          <p:nvPr userDrawn="1"/>
        </p:nvSpPr>
        <p:spPr>
          <a:xfrm rot="10800000" flipH="1">
            <a:off x="8496428" y="3"/>
            <a:ext cx="647573" cy="744337"/>
          </a:xfrm>
          <a:prstGeom prst="triangle">
            <a:avLst>
              <a:gd name="adj" fmla="val 100000"/>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274320" y="182880"/>
            <a:ext cx="8352337" cy="548273"/>
          </a:xfrm>
        </p:spPr>
        <p:txBody>
          <a:bodyPr/>
          <a:lstStyle>
            <a:lvl1pPr algn="l">
              <a:defRPr sz="3200" b="1" cap="none">
                <a:latin typeface="+mj-lt"/>
                <a:cs typeface="Segoe UI Semibold" panose="020B07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0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estions Green Accent">
    <p:spTree>
      <p:nvGrpSpPr>
        <p:cNvPr id="1" name=""/>
        <p:cNvGrpSpPr/>
        <p:nvPr/>
      </p:nvGrpSpPr>
      <p:grpSpPr>
        <a:xfrm>
          <a:off x="0" y="0"/>
          <a:ext cx="0" cy="0"/>
          <a:chOff x="0" y="0"/>
          <a:chExt cx="0" cy="0"/>
        </a:xfrm>
      </p:grpSpPr>
      <p:sp>
        <p:nvSpPr>
          <p:cNvPr id="3" name="Isosceles Triangle 2"/>
          <p:cNvSpPr/>
          <p:nvPr userDrawn="1"/>
        </p:nvSpPr>
        <p:spPr>
          <a:xfrm rot="10800000" flipH="1">
            <a:off x="8496428" y="3"/>
            <a:ext cx="647573" cy="744337"/>
          </a:xfrm>
          <a:prstGeom prst="triangle">
            <a:avLst>
              <a:gd name="adj" fmla="val 100000"/>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1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8200" y="2697960"/>
            <a:ext cx="7467600" cy="1462087"/>
          </a:xfrm>
        </p:spPr>
        <p:txBody>
          <a:bodyPr/>
          <a:lstStyle>
            <a:lvl1pPr algn="ctr">
              <a:defRPr sz="5400" b="1" i="0">
                <a:solidFill>
                  <a:srgbClr val="00664D"/>
                </a:solidFill>
                <a:latin typeface="+mj-lt"/>
                <a:cs typeface="Segoe UI Semibold" panose="020B0702040204020203" pitchFamily="34" charset="0"/>
              </a:defRPr>
            </a:lvl1pPr>
          </a:lstStyle>
          <a:p>
            <a:pPr lvl="0"/>
            <a:endParaRPr lang="en-US" dirty="0"/>
          </a:p>
        </p:txBody>
      </p:sp>
    </p:spTree>
    <p:extLst>
      <p:ext uri="{BB962C8B-B14F-4D97-AF65-F5344CB8AC3E}">
        <p14:creationId xmlns:p14="http://schemas.microsoft.com/office/powerpoint/2010/main" val="225451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Layout">
    <p:spTree>
      <p:nvGrpSpPr>
        <p:cNvPr id="1" name=""/>
        <p:cNvGrpSpPr/>
        <p:nvPr/>
      </p:nvGrpSpPr>
      <p:grpSpPr>
        <a:xfrm>
          <a:off x="0" y="0"/>
          <a:ext cx="0" cy="0"/>
          <a:chOff x="0" y="0"/>
          <a:chExt cx="0" cy="0"/>
        </a:xfrm>
      </p:grpSpPr>
      <p:sp>
        <p:nvSpPr>
          <p:cNvPr id="10" name="Rectangle 9"/>
          <p:cNvSpPr/>
          <p:nvPr userDrawn="1"/>
        </p:nvSpPr>
        <p:spPr>
          <a:xfrm>
            <a:off x="0" y="2450939"/>
            <a:ext cx="9144000" cy="1956122"/>
          </a:xfrm>
          <a:prstGeom prst="rect">
            <a:avLst/>
          </a:prstGeom>
          <a:solidFill>
            <a:srgbClr val="0066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14134" y="923080"/>
            <a:ext cx="8715736" cy="5310079"/>
          </a:xfrm>
          <a:prstGeom prst="rect">
            <a:avLst/>
          </a:prstGeom>
          <a:solidFill>
            <a:srgbClr val="776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nip Single Corner Rectangle 4"/>
          <p:cNvSpPr/>
          <p:nvPr userDrawn="1"/>
        </p:nvSpPr>
        <p:spPr>
          <a:xfrm rot="10800000" flipH="1">
            <a:off x="414475" y="1166245"/>
            <a:ext cx="8315053" cy="4823749"/>
          </a:xfrm>
          <a:prstGeom prst="snip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Content Placeholder 3"/>
          <p:cNvSpPr>
            <a:spLocks noGrp="1"/>
          </p:cNvSpPr>
          <p:nvPr>
            <p:ph sz="half" idx="2" hasCustomPrompt="1"/>
          </p:nvPr>
        </p:nvSpPr>
        <p:spPr>
          <a:xfrm>
            <a:off x="642395" y="1489834"/>
            <a:ext cx="7859210" cy="4176570"/>
          </a:xfrm>
        </p:spPr>
        <p:txBody>
          <a:bodyPr/>
          <a:lstStyle>
            <a:lvl1pPr>
              <a:spcBef>
                <a:spcPts val="0"/>
              </a:spcBef>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2" name="Title 1"/>
          <p:cNvSpPr>
            <a:spLocks noGrp="1"/>
          </p:cNvSpPr>
          <p:nvPr>
            <p:ph type="title" hasCustomPrompt="1"/>
          </p:nvPr>
        </p:nvSpPr>
        <p:spPr>
          <a:xfrm>
            <a:off x="274320" y="182880"/>
            <a:ext cx="8315054" cy="548273"/>
          </a:xfrm>
        </p:spPr>
        <p:txBody>
          <a:bodyPr/>
          <a:lstStyle>
            <a:lvl1pPr algn="l">
              <a:defRPr sz="3200" b="1" cap="none">
                <a:latin typeface="+mj-lt"/>
                <a:cs typeface="Segoe UI Semibold" panose="020B07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006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59555" y="6109072"/>
            <a:ext cx="3110669" cy="901222"/>
          </a:xfrm>
          <a:prstGeom prst="rect">
            <a:avLst/>
          </a:prstGeom>
        </p:spPr>
      </p:pic>
      <p:sp>
        <p:nvSpPr>
          <p:cNvPr id="3" name="Text Placeholder 2"/>
          <p:cNvSpPr>
            <a:spLocks noGrp="1"/>
          </p:cNvSpPr>
          <p:nvPr>
            <p:ph type="body" idx="1"/>
          </p:nvPr>
        </p:nvSpPr>
        <p:spPr>
          <a:xfrm>
            <a:off x="313965" y="1388418"/>
            <a:ext cx="8516074" cy="4737746"/>
          </a:xfrm>
          <a:prstGeom prst="rect">
            <a:avLst/>
          </a:prstGeom>
        </p:spPr>
        <p:txBody>
          <a:bodyPr vert="horz" lIns="0" tIns="45720" rIns="91440" bIns="45720" rtlCol="0">
            <a:noAutofit/>
          </a:bodyPr>
          <a:lstStyle/>
          <a:p>
            <a:pPr lvl="0"/>
            <a:r>
              <a:rPr lang="en-US" dirty="0" smtClean="0"/>
              <a:t>Click to edit Master text styles</a:t>
            </a:r>
          </a:p>
        </p:txBody>
      </p:sp>
      <p:sp>
        <p:nvSpPr>
          <p:cNvPr id="2" name="Title Placeholder 1"/>
          <p:cNvSpPr>
            <a:spLocks noGrp="1"/>
          </p:cNvSpPr>
          <p:nvPr>
            <p:ph type="title"/>
          </p:nvPr>
        </p:nvSpPr>
        <p:spPr>
          <a:xfrm>
            <a:off x="313965" y="360566"/>
            <a:ext cx="8516074" cy="666731"/>
          </a:xfrm>
          <a:prstGeom prst="rect">
            <a:avLst/>
          </a:prstGeom>
        </p:spPr>
        <p:txBody>
          <a:bodyPr vert="horz" lIns="0" tIns="45720" rIns="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793917430"/>
      </p:ext>
    </p:extLst>
  </p:cSld>
  <p:clrMap bg1="lt1" tx1="dk1" bg2="lt2" tx2="dk2" accent1="accent1" accent2="accent2" accent3="accent3" accent4="accent4" accent5="accent5" accent6="accent6" hlink="hlink" folHlink="folHlink"/>
  <p:sldLayoutIdLst>
    <p:sldLayoutId id="2147483711" r:id="rId1"/>
    <p:sldLayoutId id="2147483686" r:id="rId2"/>
    <p:sldLayoutId id="2147483718" r:id="rId3"/>
    <p:sldLayoutId id="2147483706" r:id="rId4"/>
    <p:sldLayoutId id="2147483712" r:id="rId5"/>
    <p:sldLayoutId id="21474836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p:titleStyle>
    <p:bodyStyle>
      <a:lvl1pPr marL="0" indent="0" algn="l" defTabSz="457189" rtl="0" eaLnBrk="1" latinLnBrk="0" hangingPunct="1">
        <a:spcBef>
          <a:spcPct val="20000"/>
        </a:spcBef>
        <a:buClrTx/>
        <a:buFont typeface="Arial" panose="020B0604020202020204" pitchFamily="34" charset="0"/>
        <a:buNone/>
        <a:defRPr sz="2400" kern="1200">
          <a:solidFill>
            <a:schemeClr val="tx1"/>
          </a:solidFill>
          <a:latin typeface="+mn-lt"/>
          <a:ea typeface="+mn-ea"/>
          <a:cs typeface="Segoe UI Light" panose="020B0502040204020203" pitchFamily="34" charset="0"/>
        </a:defRPr>
      </a:lvl1pPr>
      <a:lvl2pPr marL="457189" indent="-231769"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684196"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914377" indent="-230182"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1141385"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34" y="3463506"/>
            <a:ext cx="8964133" cy="1462087"/>
          </a:xfrm>
        </p:spPr>
        <p:txBody>
          <a:bodyPr anchor="ctr">
            <a:noAutofit/>
          </a:bodyPr>
          <a:lstStyle/>
          <a:p>
            <a:pPr>
              <a:lnSpc>
                <a:spcPct val="120000"/>
              </a:lnSpc>
            </a:pPr>
            <a:r>
              <a:rPr lang="en-US" sz="3600" dirty="0" smtClean="0"/>
              <a:t>What is the Devereux Early Childhood Assessment (DECA) Program?</a:t>
            </a:r>
            <a:endParaRPr lang="en-US" sz="3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98" y="1504479"/>
            <a:ext cx="7708605" cy="1523851"/>
          </a:xfrm>
          <a:prstGeom prst="rect">
            <a:avLst/>
          </a:prstGeom>
        </p:spPr>
      </p:pic>
    </p:spTree>
    <p:extLst>
      <p:ext uri="{BB962C8B-B14F-4D97-AF65-F5344CB8AC3E}">
        <p14:creationId xmlns:p14="http://schemas.microsoft.com/office/powerpoint/2010/main" val="73835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2 – Assess each child with the DECA</a:t>
            </a:r>
            <a:endParaRPr lang="en-US" dirty="0"/>
          </a:p>
        </p:txBody>
      </p:sp>
      <p:sp>
        <p:nvSpPr>
          <p:cNvPr id="5" name="TextBox 4"/>
          <p:cNvSpPr txBox="1"/>
          <p:nvPr/>
        </p:nvSpPr>
        <p:spPr>
          <a:xfrm>
            <a:off x="818708" y="2475740"/>
            <a:ext cx="2615609" cy="2246769"/>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smtClean="0">
                <a:solidFill>
                  <a:srgbClr val="000000"/>
                </a:solidFill>
              </a:rPr>
              <a:t>Complete the DECA on every child in the group/classroom, and encourage families to rate their child as well</a:t>
            </a:r>
          </a:p>
        </p:txBody>
      </p:sp>
      <p:sp>
        <p:nvSpPr>
          <p:cNvPr id="11" name="Oval 10"/>
          <p:cNvSpPr/>
          <p:nvPr/>
        </p:nvSpPr>
        <p:spPr>
          <a:xfrm>
            <a:off x="4091585" y="1535521"/>
            <a:ext cx="4127205" cy="4127205"/>
          </a:xfrm>
          <a:prstGeom prst="ellipse">
            <a:avLst/>
          </a:prstGeom>
          <a:solidFill>
            <a:srgbClr val="2C9564"/>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STEP 2</a:t>
            </a:r>
          </a:p>
          <a:p>
            <a:pPr algn="ctr"/>
            <a:endParaRPr lang="en-US" sz="2800" dirty="0"/>
          </a:p>
          <a:p>
            <a:pPr algn="ctr"/>
            <a:r>
              <a:rPr lang="en-US" sz="2800" dirty="0" smtClean="0"/>
              <a:t>Assess Each Child</a:t>
            </a:r>
            <a:endParaRPr lang="en-US" sz="2800" dirty="0"/>
          </a:p>
        </p:txBody>
      </p:sp>
    </p:spTree>
    <p:extLst>
      <p:ext uri="{BB962C8B-B14F-4D97-AF65-F5344CB8AC3E}">
        <p14:creationId xmlns:p14="http://schemas.microsoft.com/office/powerpoint/2010/main" val="3336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830997"/>
          </a:xfrm>
          <a:prstGeom prst="rect">
            <a:avLst/>
          </a:prstGeom>
          <a:noFill/>
        </p:spPr>
        <p:txBody>
          <a:bodyPr wrap="square" rtlCol="0">
            <a:spAutoFit/>
          </a:bodyPr>
          <a:lstStyle/>
          <a:p>
            <a:r>
              <a:rPr lang="en-US" sz="2800" b="1" dirty="0" smtClean="0">
                <a:solidFill>
                  <a:srgbClr val="00664D"/>
                </a:solidFill>
              </a:rPr>
              <a:t>DECA Infant (DECA-I) Record Form</a:t>
            </a:r>
          </a:p>
          <a:p>
            <a:r>
              <a:rPr lang="en-US" sz="2000" dirty="0" smtClean="0">
                <a:solidFill>
                  <a:srgbClr val="000000"/>
                </a:solidFill>
              </a:rPr>
              <a:t>4 weeks up to 18 months old</a:t>
            </a:r>
            <a:endParaRPr lang="en-US" sz="2000" dirty="0">
              <a:solidFill>
                <a:srgbClr val="00000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682"/>
          <a:stretch/>
        </p:blipFill>
        <p:spPr>
          <a:xfrm>
            <a:off x="273914" y="1371601"/>
            <a:ext cx="8596173" cy="5486400"/>
          </a:xfrm>
          <a:prstGeom prst="rect">
            <a:avLst/>
          </a:prstGeom>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42491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62288" y="2025245"/>
            <a:ext cx="2590800" cy="10668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4" name="Rectangle 4"/>
          <p:cNvSpPr>
            <a:spLocks noChangeArrowheads="1"/>
          </p:cNvSpPr>
          <p:nvPr/>
        </p:nvSpPr>
        <p:spPr bwMode="auto">
          <a:xfrm>
            <a:off x="2909888" y="3396845"/>
            <a:ext cx="3048000" cy="6096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 name="Rectangle 5"/>
          <p:cNvSpPr>
            <a:spLocks noChangeArrowheads="1"/>
          </p:cNvSpPr>
          <p:nvPr/>
        </p:nvSpPr>
        <p:spPr bwMode="auto">
          <a:xfrm>
            <a:off x="1766888" y="4844645"/>
            <a:ext cx="1447800" cy="6096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 name="Text Box 6"/>
          <p:cNvSpPr txBox="1">
            <a:spLocks noChangeArrowheads="1"/>
          </p:cNvSpPr>
          <p:nvPr/>
        </p:nvSpPr>
        <p:spPr bwMode="auto">
          <a:xfrm>
            <a:off x="3138488" y="2253845"/>
            <a:ext cx="243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dirty="0">
                <a:solidFill>
                  <a:srgbClr val="000000"/>
                </a:solidFill>
                <a:latin typeface="Arial" panose="020B0604020202020204" pitchFamily="34" charset="0"/>
                <a:cs typeface="Arial" charset="0"/>
              </a:rPr>
              <a:t>DECA-I</a:t>
            </a:r>
          </a:p>
        </p:txBody>
      </p:sp>
      <p:sp>
        <p:nvSpPr>
          <p:cNvPr id="7" name="Text Box 7"/>
          <p:cNvSpPr txBox="1">
            <a:spLocks noChangeArrowheads="1"/>
          </p:cNvSpPr>
          <p:nvPr/>
        </p:nvSpPr>
        <p:spPr bwMode="auto">
          <a:xfrm>
            <a:off x="2452688" y="3533370"/>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2000" dirty="0">
                <a:solidFill>
                  <a:srgbClr val="000000"/>
                </a:solidFill>
                <a:latin typeface="Arial" panose="020B0604020202020204" pitchFamily="34" charset="0"/>
                <a:cs typeface="Arial" charset="0"/>
              </a:rPr>
              <a:t>Total Protective Factors</a:t>
            </a:r>
          </a:p>
        </p:txBody>
      </p:sp>
      <p:sp>
        <p:nvSpPr>
          <p:cNvPr id="8" name="Text Box 8"/>
          <p:cNvSpPr txBox="1">
            <a:spLocks noChangeArrowheads="1"/>
          </p:cNvSpPr>
          <p:nvPr/>
        </p:nvSpPr>
        <p:spPr bwMode="auto">
          <a:xfrm>
            <a:off x="1766888" y="4981170"/>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Initiative</a:t>
            </a:r>
          </a:p>
        </p:txBody>
      </p:sp>
      <p:sp>
        <p:nvSpPr>
          <p:cNvPr id="9" name="Rectangle 9"/>
          <p:cNvSpPr>
            <a:spLocks noChangeArrowheads="1"/>
          </p:cNvSpPr>
          <p:nvPr/>
        </p:nvSpPr>
        <p:spPr bwMode="auto">
          <a:xfrm>
            <a:off x="5500688" y="4920845"/>
            <a:ext cx="1676400" cy="91440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 name="Line 10"/>
          <p:cNvSpPr>
            <a:spLocks noChangeShapeType="1"/>
          </p:cNvSpPr>
          <p:nvPr/>
        </p:nvSpPr>
        <p:spPr bwMode="auto">
          <a:xfrm>
            <a:off x="4510088" y="4006445"/>
            <a:ext cx="1752600" cy="8382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 name="Line 11"/>
          <p:cNvSpPr>
            <a:spLocks noChangeShapeType="1"/>
          </p:cNvSpPr>
          <p:nvPr/>
        </p:nvSpPr>
        <p:spPr bwMode="auto">
          <a:xfrm flipV="1">
            <a:off x="2605088" y="4006445"/>
            <a:ext cx="1905000" cy="8382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2" name="Text Box 12"/>
          <p:cNvSpPr txBox="1">
            <a:spLocks noChangeArrowheads="1"/>
          </p:cNvSpPr>
          <p:nvPr/>
        </p:nvSpPr>
        <p:spPr bwMode="auto">
          <a:xfrm>
            <a:off x="5500688" y="505737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Attachment/ Relationships</a:t>
            </a:r>
          </a:p>
        </p:txBody>
      </p:sp>
      <p:sp>
        <p:nvSpPr>
          <p:cNvPr id="13" name="Line 13"/>
          <p:cNvSpPr>
            <a:spLocks noChangeShapeType="1"/>
          </p:cNvSpPr>
          <p:nvPr/>
        </p:nvSpPr>
        <p:spPr bwMode="auto">
          <a:xfrm>
            <a:off x="609600" y="1398182"/>
            <a:ext cx="8001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4" name="Text Box 14"/>
          <p:cNvSpPr txBox="1">
            <a:spLocks noChangeArrowheads="1"/>
          </p:cNvSpPr>
          <p:nvPr/>
        </p:nvSpPr>
        <p:spPr bwMode="auto">
          <a:xfrm>
            <a:off x="636588" y="67587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lang="en-US" altLang="en-US" sz="4000" dirty="0">
                <a:solidFill>
                  <a:srgbClr val="000000"/>
                </a:solidFill>
                <a:latin typeface="Arial" panose="020B0604020202020204" pitchFamily="34" charset="0"/>
                <a:cs typeface="Arial" charset="0"/>
              </a:rPr>
              <a:t>DECA Infant Scales </a:t>
            </a:r>
            <a:r>
              <a:rPr lang="en-US" altLang="en-US" sz="4000" dirty="0" smtClean="0">
                <a:solidFill>
                  <a:srgbClr val="000000"/>
                </a:solidFill>
                <a:latin typeface="Arial" panose="020B0604020202020204" pitchFamily="34" charset="0"/>
                <a:cs typeface="Arial" charset="0"/>
              </a:rPr>
              <a:t>Structure </a:t>
            </a:r>
            <a:r>
              <a:rPr lang="en-US" altLang="en-US" sz="1600" dirty="0" smtClean="0">
                <a:solidFill>
                  <a:srgbClr val="000000"/>
                </a:solidFill>
                <a:latin typeface="Arial" panose="020B0604020202020204" pitchFamily="34" charset="0"/>
                <a:cs typeface="Arial" charset="0"/>
              </a:rPr>
              <a:t>(1-18mo)</a:t>
            </a:r>
            <a:endParaRPr lang="en-US" altLang="en-US" sz="4000" dirty="0">
              <a:solidFill>
                <a:srgbClr val="000000"/>
              </a:solidFill>
              <a:latin typeface="Arial" panose="020B0604020202020204" pitchFamily="34" charset="0"/>
              <a:cs typeface="Arial" charset="0"/>
            </a:endParaRPr>
          </a:p>
        </p:txBody>
      </p:sp>
      <p:sp>
        <p:nvSpPr>
          <p:cNvPr id="15" name="Oval 8"/>
          <p:cNvSpPr>
            <a:spLocks noChangeArrowheads="1"/>
          </p:cNvSpPr>
          <p:nvPr/>
        </p:nvSpPr>
        <p:spPr bwMode="auto">
          <a:xfrm>
            <a:off x="228600" y="666345"/>
            <a:ext cx="609600" cy="609600"/>
          </a:xfrm>
          <a:prstGeom prst="ellipse">
            <a:avLst/>
          </a:prstGeom>
          <a:solidFill>
            <a:srgbClr val="FFFF66"/>
          </a:solidFill>
          <a:ln>
            <a:headEnd/>
            <a:tailEnd/>
          </a:ln>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defRPr/>
            </a:pPr>
            <a:r>
              <a:rPr lang="en-US" altLang="en-US" sz="2800" dirty="0" smtClean="0">
                <a:solidFill>
                  <a:srgbClr val="000000"/>
                </a:solidFill>
                <a:latin typeface="Arial" panose="020B0604020202020204" pitchFamily="34" charset="0"/>
              </a:rPr>
              <a:t>I</a:t>
            </a:r>
            <a:endParaRPr lang="en-US" altLang="en-U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791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830997"/>
          </a:xfrm>
          <a:prstGeom prst="rect">
            <a:avLst/>
          </a:prstGeom>
          <a:noFill/>
        </p:spPr>
        <p:txBody>
          <a:bodyPr wrap="square" rtlCol="0">
            <a:spAutoFit/>
          </a:bodyPr>
          <a:lstStyle/>
          <a:p>
            <a:r>
              <a:rPr lang="en-US" sz="2800" b="1" dirty="0" smtClean="0">
                <a:solidFill>
                  <a:srgbClr val="00664D"/>
                </a:solidFill>
              </a:rPr>
              <a:t>DECA Infant (DECA-T) Record Form</a:t>
            </a:r>
          </a:p>
          <a:p>
            <a:r>
              <a:rPr lang="en-US" sz="2000" dirty="0" smtClean="0">
                <a:solidFill>
                  <a:srgbClr val="000000"/>
                </a:solidFill>
              </a:rPr>
              <a:t>18 to 36 months old</a:t>
            </a:r>
            <a:endParaRPr lang="en-US" sz="2000" dirty="0">
              <a:solidFill>
                <a:srgbClr val="00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0873"/>
          <a:stretch/>
        </p:blipFill>
        <p:spPr>
          <a:xfrm>
            <a:off x="273913" y="1371601"/>
            <a:ext cx="8596174" cy="5486399"/>
          </a:xfrm>
          <a:prstGeom prst="rect">
            <a:avLst/>
          </a:prstGeom>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7088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055309" y="2090148"/>
            <a:ext cx="2590800" cy="10668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4" name="Rectangle 4"/>
          <p:cNvSpPr>
            <a:spLocks noChangeArrowheads="1"/>
          </p:cNvSpPr>
          <p:nvPr/>
        </p:nvSpPr>
        <p:spPr bwMode="auto">
          <a:xfrm>
            <a:off x="2902909" y="3414123"/>
            <a:ext cx="3048000" cy="6096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 name="Rectangle 5"/>
          <p:cNvSpPr>
            <a:spLocks noChangeArrowheads="1"/>
          </p:cNvSpPr>
          <p:nvPr/>
        </p:nvSpPr>
        <p:spPr bwMode="auto">
          <a:xfrm>
            <a:off x="1759909" y="4861923"/>
            <a:ext cx="1447800" cy="6096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 name="Text Box 6"/>
          <p:cNvSpPr txBox="1">
            <a:spLocks noChangeArrowheads="1"/>
          </p:cNvSpPr>
          <p:nvPr/>
        </p:nvSpPr>
        <p:spPr bwMode="auto">
          <a:xfrm>
            <a:off x="3131509" y="2271123"/>
            <a:ext cx="243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dirty="0">
                <a:solidFill>
                  <a:srgbClr val="000000"/>
                </a:solidFill>
                <a:latin typeface="Arial" panose="020B0604020202020204" pitchFamily="34" charset="0"/>
                <a:cs typeface="Arial" charset="0"/>
              </a:rPr>
              <a:t>DECA-T</a:t>
            </a:r>
          </a:p>
        </p:txBody>
      </p:sp>
      <p:sp>
        <p:nvSpPr>
          <p:cNvPr id="7" name="Text Box 7"/>
          <p:cNvSpPr txBox="1">
            <a:spLocks noChangeArrowheads="1"/>
          </p:cNvSpPr>
          <p:nvPr/>
        </p:nvSpPr>
        <p:spPr bwMode="auto">
          <a:xfrm>
            <a:off x="2445709" y="3550648"/>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2000" dirty="0">
                <a:solidFill>
                  <a:srgbClr val="000000"/>
                </a:solidFill>
                <a:latin typeface="Arial" panose="020B0604020202020204" pitchFamily="34" charset="0"/>
                <a:cs typeface="Arial" charset="0"/>
              </a:rPr>
              <a:t>Total Protective Factors</a:t>
            </a:r>
          </a:p>
        </p:txBody>
      </p:sp>
      <p:sp>
        <p:nvSpPr>
          <p:cNvPr id="8" name="Text Box 8"/>
          <p:cNvSpPr txBox="1">
            <a:spLocks noChangeArrowheads="1"/>
          </p:cNvSpPr>
          <p:nvPr/>
        </p:nvSpPr>
        <p:spPr bwMode="auto">
          <a:xfrm>
            <a:off x="1759909" y="499844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Initiative</a:t>
            </a:r>
          </a:p>
        </p:txBody>
      </p:sp>
      <p:sp>
        <p:nvSpPr>
          <p:cNvPr id="9" name="Rectangle 9"/>
          <p:cNvSpPr>
            <a:spLocks noChangeArrowheads="1"/>
          </p:cNvSpPr>
          <p:nvPr/>
        </p:nvSpPr>
        <p:spPr bwMode="auto">
          <a:xfrm>
            <a:off x="5493709" y="4938123"/>
            <a:ext cx="1676400" cy="914400"/>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 name="Line 10"/>
          <p:cNvSpPr>
            <a:spLocks noChangeShapeType="1"/>
          </p:cNvSpPr>
          <p:nvPr/>
        </p:nvSpPr>
        <p:spPr bwMode="auto">
          <a:xfrm>
            <a:off x="4503109" y="4023723"/>
            <a:ext cx="1752600" cy="8382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 name="Line 11"/>
          <p:cNvSpPr>
            <a:spLocks noChangeShapeType="1"/>
          </p:cNvSpPr>
          <p:nvPr/>
        </p:nvSpPr>
        <p:spPr bwMode="auto">
          <a:xfrm flipV="1">
            <a:off x="2598109" y="4023723"/>
            <a:ext cx="1905000" cy="8382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2" name="Text Box 12"/>
          <p:cNvSpPr txBox="1">
            <a:spLocks noChangeArrowheads="1"/>
          </p:cNvSpPr>
          <p:nvPr/>
        </p:nvSpPr>
        <p:spPr bwMode="auto">
          <a:xfrm>
            <a:off x="5493709" y="5074648"/>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Attachment/ Relationships</a:t>
            </a:r>
          </a:p>
        </p:txBody>
      </p:sp>
      <p:sp>
        <p:nvSpPr>
          <p:cNvPr id="13" name="Line 13"/>
          <p:cNvSpPr>
            <a:spLocks noChangeShapeType="1"/>
          </p:cNvSpPr>
          <p:nvPr/>
        </p:nvSpPr>
        <p:spPr bwMode="auto">
          <a:xfrm>
            <a:off x="588334" y="1472610"/>
            <a:ext cx="8001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4" name="Text Box 14"/>
          <p:cNvSpPr txBox="1">
            <a:spLocks noChangeArrowheads="1"/>
          </p:cNvSpPr>
          <p:nvPr/>
        </p:nvSpPr>
        <p:spPr bwMode="auto">
          <a:xfrm>
            <a:off x="464509" y="788398"/>
            <a:ext cx="88868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lang="en-US" altLang="en-US" sz="4000" dirty="0">
                <a:solidFill>
                  <a:srgbClr val="000000"/>
                </a:solidFill>
                <a:latin typeface="Arial" panose="020B0604020202020204" pitchFamily="34" charset="0"/>
                <a:cs typeface="Arial" charset="0"/>
              </a:rPr>
              <a:t>DECA Toddler Scales </a:t>
            </a:r>
            <a:r>
              <a:rPr lang="en-US" altLang="en-US" sz="4000" dirty="0" smtClean="0">
                <a:solidFill>
                  <a:srgbClr val="000000"/>
                </a:solidFill>
                <a:latin typeface="Arial" panose="020B0604020202020204" pitchFamily="34" charset="0"/>
                <a:cs typeface="Arial" charset="0"/>
              </a:rPr>
              <a:t>Structure </a:t>
            </a:r>
            <a:r>
              <a:rPr lang="en-US" altLang="en-US" sz="1800" dirty="0" smtClean="0">
                <a:solidFill>
                  <a:srgbClr val="000000"/>
                </a:solidFill>
                <a:latin typeface="Arial" panose="020B0604020202020204" pitchFamily="34" charset="0"/>
                <a:cs typeface="Arial" charset="0"/>
              </a:rPr>
              <a:t>(18-36mo)</a:t>
            </a:r>
            <a:endParaRPr lang="en-US" altLang="en-US" sz="4000" dirty="0">
              <a:solidFill>
                <a:srgbClr val="000000"/>
              </a:solidFill>
              <a:latin typeface="Arial" panose="020B0604020202020204" pitchFamily="34" charset="0"/>
              <a:cs typeface="Arial" charset="0"/>
            </a:endParaRPr>
          </a:p>
        </p:txBody>
      </p:sp>
      <p:sp>
        <p:nvSpPr>
          <p:cNvPr id="15" name="Rectangle 16"/>
          <p:cNvSpPr>
            <a:spLocks noChangeArrowheads="1"/>
          </p:cNvSpPr>
          <p:nvPr/>
        </p:nvSpPr>
        <p:spPr bwMode="auto">
          <a:xfrm>
            <a:off x="3664909" y="4938123"/>
            <a:ext cx="1447800" cy="609600"/>
          </a:xfrm>
          <a:prstGeom prst="rect">
            <a:avLst/>
          </a:prstGeom>
          <a:solidFill>
            <a:srgbClr val="EEEEEE"/>
          </a:solidFill>
          <a:ln w="444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6" name="Line 17"/>
          <p:cNvSpPr>
            <a:spLocks noChangeShapeType="1"/>
          </p:cNvSpPr>
          <p:nvPr/>
        </p:nvSpPr>
        <p:spPr bwMode="auto">
          <a:xfrm>
            <a:off x="4426909" y="4023723"/>
            <a:ext cx="0" cy="83185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7" name="Text Box 18"/>
          <p:cNvSpPr txBox="1">
            <a:spLocks noChangeArrowheads="1"/>
          </p:cNvSpPr>
          <p:nvPr/>
        </p:nvSpPr>
        <p:spPr bwMode="auto">
          <a:xfrm>
            <a:off x="3550609" y="4917485"/>
            <a:ext cx="1676400" cy="646113"/>
          </a:xfrm>
          <a:prstGeom prst="rect">
            <a:avLst/>
          </a:prstGeom>
          <a:ln/>
          <a:extLst/>
        </p:spPr>
        <p:style>
          <a:lnRef idx="1">
            <a:schemeClr val="accent2"/>
          </a:lnRef>
          <a:fillRef idx="2">
            <a:schemeClr val="accent2"/>
          </a:fillRef>
          <a:effectRef idx="1">
            <a:schemeClr val="accent2"/>
          </a:effectRef>
          <a:fontRef idx="minor">
            <a:schemeClr val="dk1"/>
          </a:fontRef>
        </p:style>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smtClean="0">
                <a:solidFill>
                  <a:srgbClr val="000000"/>
                </a:solidFill>
                <a:latin typeface="Arial" panose="020B0604020202020204" pitchFamily="34" charset="0"/>
                <a:cs typeface="Arial" charset="0"/>
              </a:rPr>
              <a:t>Self-Regulation</a:t>
            </a:r>
          </a:p>
        </p:txBody>
      </p:sp>
      <p:sp>
        <p:nvSpPr>
          <p:cNvPr id="18" name="Oval 7"/>
          <p:cNvSpPr>
            <a:spLocks noChangeArrowheads="1"/>
          </p:cNvSpPr>
          <p:nvPr/>
        </p:nvSpPr>
        <p:spPr bwMode="auto">
          <a:xfrm>
            <a:off x="131134" y="850310"/>
            <a:ext cx="609600" cy="609600"/>
          </a:xfrm>
          <a:prstGeom prst="ellipse">
            <a:avLst/>
          </a:prstGeom>
          <a:solidFill>
            <a:srgbClr val="92D050"/>
          </a:solidFill>
          <a:ln>
            <a:solidFill>
              <a:schemeClr val="tx1"/>
            </a:solidFill>
            <a:headEnd/>
            <a:tailEnd/>
          </a:ln>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defRPr/>
            </a:pPr>
            <a:r>
              <a:rPr lang="en-US" altLang="en-US" sz="2800" dirty="0">
                <a:solidFill>
                  <a:srgbClr val="000000"/>
                </a:solidFill>
                <a:latin typeface="Arial" panose="020B0604020202020204" pitchFamily="34" charset="0"/>
              </a:rPr>
              <a:t>T</a:t>
            </a:r>
          </a:p>
        </p:txBody>
      </p:sp>
    </p:spTree>
    <p:extLst>
      <p:ext uri="{BB962C8B-B14F-4D97-AF65-F5344CB8AC3E}">
        <p14:creationId xmlns:p14="http://schemas.microsoft.com/office/powerpoint/2010/main" val="389273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830997"/>
          </a:xfrm>
          <a:prstGeom prst="rect">
            <a:avLst/>
          </a:prstGeom>
          <a:noFill/>
        </p:spPr>
        <p:txBody>
          <a:bodyPr wrap="square" rtlCol="0">
            <a:spAutoFit/>
          </a:bodyPr>
          <a:lstStyle/>
          <a:p>
            <a:r>
              <a:rPr lang="en-US" sz="2800" b="1" dirty="0" smtClean="0">
                <a:solidFill>
                  <a:srgbClr val="00664D"/>
                </a:solidFill>
              </a:rPr>
              <a:t>DECA Infant (DECA-P2) Record Form</a:t>
            </a:r>
          </a:p>
          <a:p>
            <a:r>
              <a:rPr lang="en-US" sz="2000" dirty="0" smtClean="0">
                <a:solidFill>
                  <a:srgbClr val="000000"/>
                </a:solidFill>
              </a:rPr>
              <a:t>3 through 5 years old (up to 6</a:t>
            </a:r>
            <a:r>
              <a:rPr lang="en-US" sz="2000" baseline="30000" dirty="0" smtClean="0">
                <a:solidFill>
                  <a:srgbClr val="000000"/>
                </a:solidFill>
              </a:rPr>
              <a:t>th</a:t>
            </a:r>
            <a:r>
              <a:rPr lang="en-US" sz="2000" dirty="0" smtClean="0">
                <a:solidFill>
                  <a:srgbClr val="000000"/>
                </a:solidFill>
              </a:rPr>
              <a:t> birthday)</a:t>
            </a:r>
            <a:endParaRPr lang="en-US" sz="2000" dirty="0">
              <a:solidFill>
                <a:srgbClr val="00000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0968"/>
          <a:stretch/>
        </p:blipFill>
        <p:spPr>
          <a:xfrm>
            <a:off x="273913" y="1371601"/>
            <a:ext cx="8596174" cy="5486399"/>
          </a:xfrm>
          <a:prstGeom prst="rect">
            <a:avLst/>
          </a:prstGeom>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17798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67586"/>
            <a:ext cx="9144000" cy="6858000"/>
          </a:xfrm>
          <a:prstGeom prst="rect">
            <a:avLst/>
          </a:prstGeom>
          <a:noFill/>
          <a:ln w="12700" cap="sq">
            <a:noFill/>
            <a:miter lim="800000"/>
            <a:headEnd type="none" w="sm" len="sm"/>
            <a:tailEnd type="none" w="sm" len="sm"/>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3" name="Rectangle 3"/>
          <p:cNvSpPr>
            <a:spLocks noChangeArrowheads="1"/>
          </p:cNvSpPr>
          <p:nvPr/>
        </p:nvSpPr>
        <p:spPr bwMode="auto">
          <a:xfrm>
            <a:off x="3276600" y="2096386"/>
            <a:ext cx="2590800" cy="10668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4" name="Rectangle 4"/>
          <p:cNvSpPr>
            <a:spLocks noChangeArrowheads="1"/>
          </p:cNvSpPr>
          <p:nvPr/>
        </p:nvSpPr>
        <p:spPr bwMode="auto">
          <a:xfrm>
            <a:off x="1219200" y="3696586"/>
            <a:ext cx="3048000" cy="609600"/>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5" name="Rectangle 5"/>
          <p:cNvSpPr>
            <a:spLocks noChangeArrowheads="1"/>
          </p:cNvSpPr>
          <p:nvPr/>
        </p:nvSpPr>
        <p:spPr bwMode="auto">
          <a:xfrm>
            <a:off x="304800" y="5220586"/>
            <a:ext cx="1447800" cy="798513"/>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6" name="Text Box 6"/>
          <p:cNvSpPr txBox="1">
            <a:spLocks noChangeArrowheads="1"/>
          </p:cNvSpPr>
          <p:nvPr/>
        </p:nvSpPr>
        <p:spPr bwMode="auto">
          <a:xfrm>
            <a:off x="3352800" y="2324986"/>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dirty="0">
                <a:solidFill>
                  <a:srgbClr val="000000"/>
                </a:solidFill>
                <a:latin typeface="Arial" panose="020B0604020202020204" pitchFamily="34" charset="0"/>
                <a:cs typeface="Arial" charset="0"/>
              </a:rPr>
              <a:t>DECA-P2</a:t>
            </a:r>
          </a:p>
        </p:txBody>
      </p:sp>
      <p:sp>
        <p:nvSpPr>
          <p:cNvPr id="7" name="Text Box 7"/>
          <p:cNvSpPr txBox="1">
            <a:spLocks noChangeArrowheads="1"/>
          </p:cNvSpPr>
          <p:nvPr/>
        </p:nvSpPr>
        <p:spPr bwMode="auto">
          <a:xfrm>
            <a:off x="762000" y="3833111"/>
            <a:ext cx="396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2000" dirty="0">
                <a:solidFill>
                  <a:srgbClr val="000000"/>
                </a:solidFill>
                <a:latin typeface="Arial" panose="020B0604020202020204" pitchFamily="34" charset="0"/>
                <a:cs typeface="Arial" charset="0"/>
              </a:rPr>
              <a:t>Total Protective Factors</a:t>
            </a:r>
          </a:p>
        </p:txBody>
      </p:sp>
      <p:sp>
        <p:nvSpPr>
          <p:cNvPr id="8" name="Text Box 8"/>
          <p:cNvSpPr txBox="1">
            <a:spLocks noChangeArrowheads="1"/>
          </p:cNvSpPr>
          <p:nvPr/>
        </p:nvSpPr>
        <p:spPr bwMode="auto">
          <a:xfrm>
            <a:off x="304800" y="5357111"/>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Initiative</a:t>
            </a:r>
          </a:p>
        </p:txBody>
      </p:sp>
      <p:sp>
        <p:nvSpPr>
          <p:cNvPr id="9" name="Rectangle 9"/>
          <p:cNvSpPr>
            <a:spLocks noChangeArrowheads="1"/>
          </p:cNvSpPr>
          <p:nvPr/>
        </p:nvSpPr>
        <p:spPr bwMode="auto">
          <a:xfrm>
            <a:off x="3886200" y="5220586"/>
            <a:ext cx="1447800" cy="798513"/>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0" name="Rectangle 10"/>
          <p:cNvSpPr>
            <a:spLocks noChangeArrowheads="1"/>
          </p:cNvSpPr>
          <p:nvPr/>
        </p:nvSpPr>
        <p:spPr bwMode="auto">
          <a:xfrm>
            <a:off x="2057400" y="5220586"/>
            <a:ext cx="1447800" cy="798513"/>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sz="14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 name="Rectangle 11"/>
          <p:cNvSpPr>
            <a:spLocks noChangeArrowheads="1"/>
          </p:cNvSpPr>
          <p:nvPr/>
        </p:nvSpPr>
        <p:spPr bwMode="auto">
          <a:xfrm>
            <a:off x="5791200" y="5220586"/>
            <a:ext cx="3048000" cy="798513"/>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2" name="Line 12"/>
          <p:cNvSpPr>
            <a:spLocks noChangeShapeType="1"/>
          </p:cNvSpPr>
          <p:nvPr/>
        </p:nvSpPr>
        <p:spPr bwMode="auto">
          <a:xfrm flipH="1">
            <a:off x="2819400" y="3163186"/>
            <a:ext cx="1752600" cy="5334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3" name="Line 13"/>
          <p:cNvSpPr>
            <a:spLocks noChangeShapeType="1"/>
          </p:cNvSpPr>
          <p:nvPr/>
        </p:nvSpPr>
        <p:spPr bwMode="auto">
          <a:xfrm>
            <a:off x="2819400" y="4306186"/>
            <a:ext cx="0" cy="83185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4" name="Line 14"/>
          <p:cNvSpPr>
            <a:spLocks noChangeShapeType="1"/>
          </p:cNvSpPr>
          <p:nvPr/>
        </p:nvSpPr>
        <p:spPr bwMode="auto">
          <a:xfrm>
            <a:off x="2819400" y="4306186"/>
            <a:ext cx="1752600" cy="8382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5" name="Line 15"/>
          <p:cNvSpPr>
            <a:spLocks noChangeShapeType="1"/>
          </p:cNvSpPr>
          <p:nvPr/>
        </p:nvSpPr>
        <p:spPr bwMode="auto">
          <a:xfrm flipV="1">
            <a:off x="914400" y="4306186"/>
            <a:ext cx="1905000" cy="8382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6" name="Line 16"/>
          <p:cNvSpPr>
            <a:spLocks noChangeShapeType="1"/>
          </p:cNvSpPr>
          <p:nvPr/>
        </p:nvSpPr>
        <p:spPr bwMode="auto">
          <a:xfrm>
            <a:off x="4572000" y="3163186"/>
            <a:ext cx="2667000" cy="2057400"/>
          </a:xfrm>
          <a:prstGeom prst="line">
            <a:avLst/>
          </a:prstGeom>
          <a:ln>
            <a:headEnd/>
            <a:tailEnd/>
          </a:ln>
          <a:extLst/>
        </p:spPr>
        <p:style>
          <a:lnRef idx="1">
            <a:schemeClr val="accent6"/>
          </a:lnRef>
          <a:fillRef idx="0">
            <a:schemeClr val="accent6"/>
          </a:fillRef>
          <a:effectRef idx="0">
            <a:schemeClr val="accent6"/>
          </a:effectRef>
          <a:fontRef idx="minor">
            <a:schemeClr val="tx1"/>
          </a:fontRef>
        </p:style>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7" name="Text Box 17"/>
          <p:cNvSpPr txBox="1">
            <a:spLocks noChangeArrowheads="1"/>
          </p:cNvSpPr>
          <p:nvPr/>
        </p:nvSpPr>
        <p:spPr bwMode="auto">
          <a:xfrm>
            <a:off x="1905000" y="5372986"/>
            <a:ext cx="1752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600" dirty="0">
                <a:solidFill>
                  <a:srgbClr val="000000"/>
                </a:solidFill>
                <a:latin typeface="Arial" panose="020B0604020202020204" pitchFamily="34" charset="0"/>
                <a:cs typeface="Arial" charset="0"/>
              </a:rPr>
              <a:t>Self-Regulation</a:t>
            </a:r>
          </a:p>
        </p:txBody>
      </p:sp>
      <p:sp>
        <p:nvSpPr>
          <p:cNvPr id="18" name="Text Box 18"/>
          <p:cNvSpPr txBox="1">
            <a:spLocks noChangeArrowheads="1"/>
          </p:cNvSpPr>
          <p:nvPr/>
        </p:nvSpPr>
        <p:spPr bwMode="auto">
          <a:xfrm>
            <a:off x="3810000" y="5357111"/>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600" dirty="0">
                <a:solidFill>
                  <a:srgbClr val="000000"/>
                </a:solidFill>
                <a:latin typeface="Arial" panose="020B0604020202020204" pitchFamily="34" charset="0"/>
                <a:cs typeface="Arial" charset="0"/>
              </a:rPr>
              <a:t>Attachment</a:t>
            </a:r>
            <a:r>
              <a:rPr kumimoji="1" lang="en-US" altLang="en-US" sz="1600" dirty="0" smtClean="0">
                <a:solidFill>
                  <a:srgbClr val="000000"/>
                </a:solidFill>
                <a:latin typeface="Arial" panose="020B0604020202020204" pitchFamily="34" charset="0"/>
                <a:cs typeface="Arial" charset="0"/>
              </a:rPr>
              <a:t>/ Relationships</a:t>
            </a:r>
            <a:endParaRPr kumimoji="1" lang="en-US" altLang="en-US" sz="1600" dirty="0">
              <a:solidFill>
                <a:srgbClr val="000000"/>
              </a:solidFill>
              <a:latin typeface="Arial" panose="020B0604020202020204" pitchFamily="34" charset="0"/>
              <a:cs typeface="Arial" charset="0"/>
            </a:endParaRPr>
          </a:p>
        </p:txBody>
      </p:sp>
      <p:sp>
        <p:nvSpPr>
          <p:cNvPr id="19" name="Text Box 19"/>
          <p:cNvSpPr txBox="1">
            <a:spLocks noChangeArrowheads="1"/>
          </p:cNvSpPr>
          <p:nvPr/>
        </p:nvSpPr>
        <p:spPr bwMode="auto">
          <a:xfrm>
            <a:off x="5638800" y="535711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kumimoji="1" lang="en-US" altLang="en-US" sz="1800" dirty="0">
                <a:solidFill>
                  <a:srgbClr val="000000"/>
                </a:solidFill>
                <a:latin typeface="Arial" panose="020B0604020202020204" pitchFamily="34" charset="0"/>
                <a:cs typeface="Arial" charset="0"/>
              </a:rPr>
              <a:t>Behavioral Concerns</a:t>
            </a:r>
          </a:p>
        </p:txBody>
      </p:sp>
      <p:sp>
        <p:nvSpPr>
          <p:cNvPr id="20" name="Line 20"/>
          <p:cNvSpPr>
            <a:spLocks noChangeShapeType="1"/>
          </p:cNvSpPr>
          <p:nvPr/>
        </p:nvSpPr>
        <p:spPr bwMode="auto">
          <a:xfrm>
            <a:off x="647700" y="1410586"/>
            <a:ext cx="8001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1" name="Text Box 21"/>
          <p:cNvSpPr txBox="1">
            <a:spLocks noChangeArrowheads="1"/>
          </p:cNvSpPr>
          <p:nvPr/>
        </p:nvSpPr>
        <p:spPr bwMode="auto">
          <a:xfrm>
            <a:off x="787400" y="664461"/>
            <a:ext cx="8229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a:spcBef>
                <a:spcPct val="50000"/>
              </a:spcBef>
              <a:buFontTx/>
              <a:buNone/>
              <a:defRPr/>
            </a:pPr>
            <a:r>
              <a:rPr lang="en-US" altLang="en-US" sz="4000" dirty="0">
                <a:solidFill>
                  <a:srgbClr val="000000"/>
                </a:solidFill>
                <a:latin typeface="Arial" panose="020B0604020202020204" pitchFamily="34" charset="0"/>
                <a:cs typeface="Arial" charset="0"/>
              </a:rPr>
              <a:t>DECA P2 Scales </a:t>
            </a:r>
            <a:r>
              <a:rPr lang="en-US" altLang="en-US" sz="4000" dirty="0" smtClean="0">
                <a:solidFill>
                  <a:srgbClr val="000000"/>
                </a:solidFill>
                <a:latin typeface="Arial" panose="020B0604020202020204" pitchFamily="34" charset="0"/>
                <a:cs typeface="Arial" charset="0"/>
              </a:rPr>
              <a:t>Structure </a:t>
            </a:r>
            <a:r>
              <a:rPr lang="en-US" altLang="en-US" sz="1800" dirty="0" smtClean="0">
                <a:solidFill>
                  <a:srgbClr val="000000"/>
                </a:solidFill>
                <a:latin typeface="Arial" panose="020B0604020202020204" pitchFamily="34" charset="0"/>
                <a:cs typeface="Arial" charset="0"/>
              </a:rPr>
              <a:t>(3yr-5yr)</a:t>
            </a:r>
            <a:endParaRPr lang="en-US" altLang="en-US" sz="4000" dirty="0">
              <a:solidFill>
                <a:srgbClr val="000000"/>
              </a:solidFill>
              <a:latin typeface="Arial" panose="020B0604020202020204" pitchFamily="34" charset="0"/>
              <a:cs typeface="Arial" charset="0"/>
            </a:endParaRPr>
          </a:p>
        </p:txBody>
      </p:sp>
      <p:sp>
        <p:nvSpPr>
          <p:cNvPr id="22" name="Oval 8"/>
          <p:cNvSpPr>
            <a:spLocks noChangeArrowheads="1"/>
          </p:cNvSpPr>
          <p:nvPr/>
        </p:nvSpPr>
        <p:spPr bwMode="auto">
          <a:xfrm>
            <a:off x="723900" y="648586"/>
            <a:ext cx="609600" cy="609600"/>
          </a:xfrm>
          <a:prstGeom prst="ellipse">
            <a:avLst/>
          </a:prstGeom>
          <a:solidFill>
            <a:srgbClr val="0070C0"/>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lgn="l" eaLnBrk="0" hangingPunct="0">
              <a:spcBef>
                <a:spcPct val="20000"/>
              </a:spcBef>
              <a:buChar char="•"/>
              <a:defRPr sz="3200">
                <a:solidFill>
                  <a:schemeClr val="tx1"/>
                </a:solidFill>
                <a:latin typeface="Georgia" pitchFamily="18" charset="0"/>
              </a:defRPr>
            </a:lvl1pPr>
            <a:lvl2pPr marL="742950" indent="-285750" algn="l" eaLnBrk="0" hangingPunct="0">
              <a:spcBef>
                <a:spcPct val="20000"/>
              </a:spcBef>
              <a:buChar char="–"/>
              <a:defRPr sz="2800">
                <a:solidFill>
                  <a:schemeClr val="tx1"/>
                </a:solidFill>
                <a:latin typeface="Georgia" pitchFamily="18" charset="0"/>
              </a:defRPr>
            </a:lvl2pPr>
            <a:lvl3pPr marL="1143000" indent="-228600" algn="l" eaLnBrk="0" hangingPunct="0">
              <a:spcBef>
                <a:spcPct val="20000"/>
              </a:spcBef>
              <a:buChar char="•"/>
              <a:defRPr sz="2400">
                <a:solidFill>
                  <a:schemeClr val="tx1"/>
                </a:solidFill>
                <a:latin typeface="Georgia" pitchFamily="18" charset="0"/>
              </a:defRPr>
            </a:lvl3pPr>
            <a:lvl4pPr marL="1600200" indent="-228600" algn="l" eaLnBrk="0" hangingPunct="0">
              <a:spcBef>
                <a:spcPct val="20000"/>
              </a:spcBef>
              <a:buChar char="–"/>
              <a:defRPr sz="2000">
                <a:solidFill>
                  <a:schemeClr val="tx1"/>
                </a:solidFill>
                <a:latin typeface="Georgia" pitchFamily="18" charset="0"/>
              </a:defRPr>
            </a:lvl4pPr>
            <a:lvl5pPr marL="2057400" indent="-228600" algn="l"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defRPr/>
            </a:pPr>
            <a:r>
              <a:rPr lang="en-US" altLang="en-US" sz="2800" dirty="0">
                <a:solidFill>
                  <a:srgbClr val="000000"/>
                </a:solidFill>
                <a:latin typeface="Arial" panose="020B0604020202020204" pitchFamily="34" charset="0"/>
              </a:rPr>
              <a:t>P</a:t>
            </a:r>
          </a:p>
        </p:txBody>
      </p:sp>
    </p:spTree>
    <p:extLst>
      <p:ext uri="{BB962C8B-B14F-4D97-AF65-F5344CB8AC3E}">
        <p14:creationId xmlns:p14="http://schemas.microsoft.com/office/powerpoint/2010/main" val="330094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13" y="363633"/>
            <a:ext cx="8352337" cy="548273"/>
          </a:xfrm>
        </p:spPr>
        <p:txBody>
          <a:bodyPr/>
          <a:lstStyle/>
          <a:p>
            <a:r>
              <a:rPr lang="en-US" dirty="0" smtClean="0"/>
              <a:t>Standard Scores</a:t>
            </a:r>
            <a:endParaRPr lang="en-US" dirty="0"/>
          </a:p>
        </p:txBody>
      </p:sp>
      <p:sp>
        <p:nvSpPr>
          <p:cNvPr id="5" name="Text Box 4"/>
          <p:cNvSpPr txBox="1">
            <a:spLocks noChangeArrowheads="1"/>
          </p:cNvSpPr>
          <p:nvPr/>
        </p:nvSpPr>
        <p:spPr bwMode="auto">
          <a:xfrm>
            <a:off x="370012" y="1209453"/>
            <a:ext cx="8352337" cy="1988192"/>
          </a:xfrm>
          <a:prstGeom prst="rect">
            <a:avLst/>
          </a:prstGeom>
          <a:solidFill>
            <a:srgbClr val="FFFFFF"/>
          </a:solidFill>
          <a:ln w="1270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97" tIns="45698" rIns="91397" bIns="45698">
            <a:spAutoFit/>
          </a:bodyPr>
          <a:lstStyle>
            <a:lvl1pPr>
              <a:spcBef>
                <a:spcPct val="20000"/>
              </a:spcBef>
              <a:buChar char="•"/>
              <a:defRPr sz="3200">
                <a:solidFill>
                  <a:schemeClr val="tx1"/>
                </a:solidFill>
                <a:latin typeface="Georgia" panose="02040502050405020303" pitchFamily="18" charset="0"/>
              </a:defRPr>
            </a:lvl1pPr>
            <a:lvl2pPr marL="463550" indent="-349250">
              <a:spcBef>
                <a:spcPct val="20000"/>
              </a:spcBef>
              <a:buChar char="–"/>
              <a:defRPr sz="28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marL="463550" marR="0" lvl="1" indent="-349250" defTabSz="914400" eaLnBrk="1" fontAlgn="auto" latinLnBrk="0" hangingPunct="1">
              <a:lnSpc>
                <a:spcPct val="100000"/>
              </a:lnSpc>
              <a:spcBef>
                <a:spcPct val="20000"/>
              </a:spcBef>
              <a:spcAft>
                <a:spcPts val="0"/>
              </a:spcAft>
              <a:buClrTx/>
              <a:buSzTx/>
              <a:buFontTx/>
              <a:buChar char="–"/>
              <a:tabLst/>
              <a:defRPr/>
            </a:pPr>
            <a:r>
              <a:rPr kumimoji="1"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Percentiles: Percent </a:t>
            </a:r>
            <a:r>
              <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 children receiving the same or lower score</a:t>
            </a:r>
          </a:p>
          <a:p>
            <a:pPr marL="463550" marR="0" lvl="1" indent="-349250" defTabSz="914400" eaLnBrk="1" fontAlgn="auto" latinLnBrk="0" hangingPunct="1">
              <a:lnSpc>
                <a:spcPct val="100000"/>
              </a:lnSpc>
              <a:spcBef>
                <a:spcPct val="20000"/>
              </a:spcBef>
              <a:spcAft>
                <a:spcPts val="0"/>
              </a:spcAft>
              <a:buClrTx/>
              <a:buSzTx/>
              <a:buFontTx/>
              <a:buChar char="–"/>
              <a:tabLst/>
              <a:defRPr/>
            </a:pPr>
            <a:r>
              <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T-scores</a:t>
            </a:r>
            <a:r>
              <a:rPr kumimoji="1"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Mean </a:t>
            </a:r>
            <a:r>
              <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 50, Standard Deviation is </a:t>
            </a:r>
            <a:r>
              <a:rPr kumimoji="1"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10</a:t>
            </a:r>
          </a:p>
          <a:p>
            <a:pPr marL="463550" marR="0" lvl="1" indent="-349250" defTabSz="914400" eaLnBrk="1" fontAlgn="auto" latinLnBrk="0" hangingPunct="1">
              <a:lnSpc>
                <a:spcPct val="100000"/>
              </a:lnSpc>
              <a:spcBef>
                <a:spcPct val="20000"/>
              </a:spcBef>
              <a:spcAft>
                <a:spcPts val="0"/>
              </a:spcAft>
              <a:buClrTx/>
              <a:buSzTx/>
              <a:buFontTx/>
              <a:buChar char="–"/>
              <a:tabLst/>
              <a:defRPr/>
            </a:pPr>
            <a:r>
              <a:rPr kumimoji="1" lang="en-US" altLang="en-US" sz="2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Description Ranges:</a:t>
            </a:r>
            <a:endParaRPr kumimoji="1" lang="en-US" alt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a:xfrm>
            <a:off x="1086293" y="3197645"/>
            <a:ext cx="9448800" cy="1981200"/>
          </a:xfrm>
          <a:prstGeom prst="rect">
            <a:avLst/>
          </a:prstGeom>
        </p:spPr>
        <p:txBody>
          <a:bodyPr vert="horz" lIns="0" tIns="45720" rIns="91440" bIns="45720" rtlCol="0">
            <a:noAutofit/>
          </a:bodyPr>
          <a:lstStyle>
            <a:lvl1pPr marL="0" indent="0" algn="l" defTabSz="457189" rtl="0" eaLnBrk="1" latinLnBrk="0" hangingPunct="1">
              <a:spcBef>
                <a:spcPts val="0"/>
              </a:spcBef>
              <a:buClrTx/>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189" indent="-231769"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684196"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914377" indent="-230182" algn="l" defTabSz="457189"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1141385" indent="-227008" algn="l" defTabSz="457189"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u="sng" dirty="0" smtClean="0">
                <a:solidFill>
                  <a:srgbClr val="000000"/>
                </a:solidFill>
                <a:latin typeface="Arial" panose="020B0604020202020204" pitchFamily="34" charset="0"/>
                <a:cs typeface="Arial" panose="020B0604020202020204" pitchFamily="34" charset="0"/>
              </a:rPr>
              <a:t>Protective Factor Descriptions</a:t>
            </a:r>
          </a:p>
          <a:p>
            <a:pPr lvl="1">
              <a:lnSpc>
                <a:spcPct val="70000"/>
              </a:lnSpc>
            </a:pPr>
            <a:r>
              <a:rPr lang="en-US" altLang="en-US" dirty="0" smtClean="0">
                <a:solidFill>
                  <a:srgbClr val="000000"/>
                </a:solidFill>
                <a:latin typeface="Arial" panose="020B0604020202020204" pitchFamily="34" charset="0"/>
                <a:cs typeface="Arial" panose="020B0604020202020204" pitchFamily="34" charset="0"/>
              </a:rPr>
              <a:t> T-scores of 60 and above = </a:t>
            </a:r>
            <a:r>
              <a:rPr lang="en-US" altLang="en-US" i="1" dirty="0" smtClean="0">
                <a:solidFill>
                  <a:srgbClr val="00CC00"/>
                </a:solidFill>
                <a:latin typeface="Arial" panose="020B0604020202020204" pitchFamily="34" charset="0"/>
                <a:cs typeface="Arial" panose="020B0604020202020204" pitchFamily="34" charset="0"/>
              </a:rPr>
              <a:t>strengths</a:t>
            </a:r>
            <a:endParaRPr lang="en-US" altLang="en-US" dirty="0" smtClean="0">
              <a:solidFill>
                <a:srgbClr val="00CC00"/>
              </a:solidFill>
              <a:latin typeface="Arial" panose="020B0604020202020204" pitchFamily="34" charset="0"/>
              <a:cs typeface="Arial" panose="020B0604020202020204" pitchFamily="34" charset="0"/>
            </a:endParaRPr>
          </a:p>
          <a:p>
            <a:pPr lvl="1">
              <a:lnSpc>
                <a:spcPct val="70000"/>
              </a:lnSpc>
            </a:pPr>
            <a:r>
              <a:rPr lang="en-US" altLang="en-US" dirty="0" smtClean="0">
                <a:solidFill>
                  <a:srgbClr val="000000"/>
                </a:solidFill>
                <a:latin typeface="Arial" panose="020B0604020202020204" pitchFamily="34" charset="0"/>
                <a:cs typeface="Arial" panose="020B0604020202020204" pitchFamily="34" charset="0"/>
              </a:rPr>
              <a:t> T-scores of 40 and below = </a:t>
            </a:r>
            <a:r>
              <a:rPr lang="en-US" altLang="en-US" i="1" dirty="0" smtClean="0">
                <a:solidFill>
                  <a:srgbClr val="FF0000"/>
                </a:solidFill>
                <a:latin typeface="Arial" panose="020B0604020202020204" pitchFamily="34" charset="0"/>
                <a:cs typeface="Arial" panose="020B0604020202020204" pitchFamily="34" charset="0"/>
              </a:rPr>
              <a:t>area of need </a:t>
            </a:r>
          </a:p>
          <a:p>
            <a:pPr lvl="1">
              <a:lnSpc>
                <a:spcPct val="70000"/>
              </a:lnSpc>
              <a:buClr>
                <a:srgbClr val="000000"/>
              </a:buClr>
            </a:pPr>
            <a:r>
              <a:rPr lang="en-US" altLang="en-US" i="1" dirty="0" smtClean="0">
                <a:solidFill>
                  <a:srgbClr val="FF0000"/>
                </a:solidFill>
                <a:latin typeface="Arial" panose="020B0604020202020204" pitchFamily="34" charset="0"/>
                <a:cs typeface="Arial" panose="020B0604020202020204" pitchFamily="34" charset="0"/>
              </a:rPr>
              <a:t> </a:t>
            </a:r>
            <a:r>
              <a:rPr lang="en-US" altLang="en-US" dirty="0" smtClean="0">
                <a:solidFill>
                  <a:srgbClr val="000000"/>
                </a:solidFill>
                <a:latin typeface="Arial" panose="020B0604020202020204" pitchFamily="34" charset="0"/>
                <a:cs typeface="Arial" panose="020B0604020202020204" pitchFamily="34" charset="0"/>
              </a:rPr>
              <a:t>T-scores of 41-59 = </a:t>
            </a:r>
            <a:r>
              <a:rPr lang="en-US" altLang="en-US" i="1" dirty="0" smtClean="0">
                <a:solidFill>
                  <a:srgbClr val="0070C0"/>
                </a:solidFill>
                <a:latin typeface="Arial" panose="020B0604020202020204" pitchFamily="34" charset="0"/>
                <a:cs typeface="Arial" panose="020B0604020202020204" pitchFamily="34" charset="0"/>
              </a:rPr>
              <a:t>typical</a:t>
            </a:r>
          </a:p>
          <a:p>
            <a:pPr lvl="1">
              <a:spcBef>
                <a:spcPct val="10000"/>
              </a:spcBef>
              <a:buFontTx/>
              <a:buNone/>
            </a:pPr>
            <a:endParaRPr lang="en-US" altLang="en-US" i="1" dirty="0" smtClean="0">
              <a:solidFill>
                <a:srgbClr val="93CE78"/>
              </a:solidFill>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971993" y="4738290"/>
            <a:ext cx="8077200" cy="153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7" tIns="45698" rIns="91397" bIns="45698">
            <a:spAutoFit/>
          </a:bodyPr>
          <a:lstStyle>
            <a:lvl1pPr>
              <a:spcBef>
                <a:spcPct val="20000"/>
              </a:spcBef>
              <a:buChar char="•"/>
              <a:defRPr sz="3200">
                <a:solidFill>
                  <a:schemeClr val="tx1"/>
                </a:solidFill>
                <a:latin typeface="Georgia" panose="02040502050405020303" pitchFamily="18" charset="0"/>
              </a:defRPr>
            </a:lvl1pPr>
            <a:lvl2pPr marL="808038" indent="-350838">
              <a:spcBef>
                <a:spcPct val="20000"/>
              </a:spcBef>
              <a:buChar char="–"/>
              <a:defRPr sz="28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2000">
                <a:solidFill>
                  <a:schemeClr val="tx1"/>
                </a:solidFill>
                <a:latin typeface="Georgia" panose="02040502050405020303" pitchFamily="18" charset="0"/>
              </a:defRPr>
            </a:lvl4pPr>
            <a:lvl5pPr marL="2057400" indent="-228600">
              <a:spcBef>
                <a:spcPct val="20000"/>
              </a:spcBef>
              <a:buChar char="»"/>
              <a:defRPr sz="20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20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20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20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2000">
                <a:solidFill>
                  <a:schemeClr val="tx1"/>
                </a:solidFill>
                <a:latin typeface="Georgia" panose="02040502050405020303" pitchFamily="18" charset="0"/>
              </a:defRPr>
            </a:lvl9pPr>
          </a:lstStyle>
          <a:p>
            <a:pPr>
              <a:buFontTx/>
              <a:buNone/>
            </a:pPr>
            <a:r>
              <a:rPr kumimoji="1" lang="en-US" altLang="en-US" sz="2400" u="sng" dirty="0" smtClean="0">
                <a:solidFill>
                  <a:srgbClr val="000000"/>
                </a:solidFill>
                <a:latin typeface="Arial" panose="020B0604020202020204" pitchFamily="34" charset="0"/>
                <a:cs typeface="Arial" panose="020B0604020202020204" pitchFamily="34" charset="0"/>
              </a:rPr>
              <a:t>Behavioral </a:t>
            </a:r>
            <a:r>
              <a:rPr kumimoji="1" lang="en-US" altLang="en-US" sz="2400" u="sng" dirty="0">
                <a:solidFill>
                  <a:srgbClr val="000000"/>
                </a:solidFill>
                <a:latin typeface="Arial" panose="020B0604020202020204" pitchFamily="34" charset="0"/>
                <a:cs typeface="Arial" panose="020B0604020202020204" pitchFamily="34" charset="0"/>
              </a:rPr>
              <a:t>Concerns </a:t>
            </a:r>
            <a:r>
              <a:rPr kumimoji="1" lang="en-US" altLang="en-US" sz="2400" u="sng" dirty="0" smtClean="0">
                <a:solidFill>
                  <a:srgbClr val="000000"/>
                </a:solidFill>
                <a:latin typeface="Arial" panose="020B0604020202020204" pitchFamily="34" charset="0"/>
                <a:cs typeface="Arial" panose="020B0604020202020204" pitchFamily="34" charset="0"/>
              </a:rPr>
              <a:t>(Preschool) Descriptions</a:t>
            </a:r>
            <a:endParaRPr kumimoji="1" lang="en-US" altLang="en-US" sz="2400" u="sng" dirty="0">
              <a:solidFill>
                <a:srgbClr val="000000"/>
              </a:solidFill>
              <a:latin typeface="Arial" panose="020B0604020202020204" pitchFamily="34" charset="0"/>
              <a:cs typeface="Arial" panose="020B0604020202020204" pitchFamily="34" charset="0"/>
            </a:endParaRPr>
          </a:p>
          <a:p>
            <a:pPr lvl="1">
              <a:lnSpc>
                <a:spcPct val="75000"/>
              </a:lnSpc>
            </a:pPr>
            <a:r>
              <a:rPr kumimoji="1" lang="en-US" altLang="en-US" sz="2400" dirty="0">
                <a:solidFill>
                  <a:srgbClr val="000000"/>
                </a:solidFill>
                <a:latin typeface="Arial" panose="020B0604020202020204" pitchFamily="34" charset="0"/>
                <a:cs typeface="Arial" panose="020B0604020202020204" pitchFamily="34" charset="0"/>
              </a:rPr>
              <a:t>T-scores of 60 and above = </a:t>
            </a:r>
            <a:r>
              <a:rPr kumimoji="1" lang="en-US" altLang="en-US" sz="2400" i="1" dirty="0">
                <a:solidFill>
                  <a:srgbClr val="FF0000"/>
                </a:solidFill>
                <a:latin typeface="Arial" panose="020B0604020202020204" pitchFamily="34" charset="0"/>
                <a:cs typeface="Arial" panose="020B0604020202020204" pitchFamily="34" charset="0"/>
              </a:rPr>
              <a:t>concerns</a:t>
            </a:r>
            <a:endParaRPr kumimoji="1" lang="en-US" altLang="en-US" sz="2400" dirty="0">
              <a:solidFill>
                <a:srgbClr val="FF0000"/>
              </a:solidFill>
              <a:latin typeface="Arial" panose="020B0604020202020204" pitchFamily="34" charset="0"/>
              <a:cs typeface="Arial" panose="020B0604020202020204" pitchFamily="34" charset="0"/>
            </a:endParaRPr>
          </a:p>
          <a:p>
            <a:pPr lvl="1">
              <a:lnSpc>
                <a:spcPct val="75000"/>
              </a:lnSpc>
            </a:pPr>
            <a:r>
              <a:rPr kumimoji="1" lang="en-US" altLang="en-US" sz="2400" dirty="0">
                <a:solidFill>
                  <a:srgbClr val="000000"/>
                </a:solidFill>
                <a:latin typeface="Arial" panose="020B0604020202020204" pitchFamily="34" charset="0"/>
                <a:cs typeface="Arial" panose="020B0604020202020204" pitchFamily="34" charset="0"/>
              </a:rPr>
              <a:t>T-scores of 59 and below = </a:t>
            </a:r>
            <a:r>
              <a:rPr kumimoji="1" lang="en-US" altLang="en-US" sz="2400" i="1" dirty="0">
                <a:solidFill>
                  <a:srgbClr val="0070C0"/>
                </a:solidFill>
                <a:latin typeface="Arial" panose="020B0604020202020204" pitchFamily="34" charset="0"/>
                <a:cs typeface="Arial" panose="020B0604020202020204" pitchFamily="34" charset="0"/>
              </a:rPr>
              <a:t>typical</a:t>
            </a:r>
          </a:p>
          <a:p>
            <a:pPr>
              <a:spcBef>
                <a:spcPct val="0"/>
              </a:spcBef>
              <a:buFontTx/>
              <a:buNone/>
            </a:pPr>
            <a:endParaRPr kumimoji="1" lang="en-US" altLang="en-US" sz="2400" dirty="0">
              <a:solidFill>
                <a:srgbClr val="93CE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6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80" y="1048138"/>
            <a:ext cx="3286125" cy="440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5419780" y="4122332"/>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6" name="Oval 5"/>
          <p:cNvSpPr/>
          <p:nvPr/>
        </p:nvSpPr>
        <p:spPr>
          <a:xfrm>
            <a:off x="5762680" y="2934088"/>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7" name="Oval 6"/>
          <p:cNvSpPr/>
          <p:nvPr/>
        </p:nvSpPr>
        <p:spPr>
          <a:xfrm>
            <a:off x="6134155" y="4024701"/>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8" name="Oval 7"/>
          <p:cNvSpPr/>
          <p:nvPr/>
        </p:nvSpPr>
        <p:spPr>
          <a:xfrm>
            <a:off x="7330733" y="4480711"/>
            <a:ext cx="228600" cy="22860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9" name="Oval 8"/>
          <p:cNvSpPr/>
          <p:nvPr/>
        </p:nvSpPr>
        <p:spPr>
          <a:xfrm>
            <a:off x="6677080" y="2715013"/>
            <a:ext cx="342900" cy="17145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Trebuchet MS" panose="020B0603020202020204" pitchFamily="34" charset="0"/>
              <a:ea typeface="+mn-ea"/>
              <a:cs typeface="+mn-cs"/>
            </a:endParaRPr>
          </a:p>
        </p:txBody>
      </p:sp>
      <p:cxnSp>
        <p:nvCxnSpPr>
          <p:cNvPr id="10" name="Straight Connector 9"/>
          <p:cNvCxnSpPr>
            <a:stCxn id="6" idx="4"/>
            <a:endCxn id="5" idx="0"/>
          </p:cNvCxnSpPr>
          <p:nvPr/>
        </p:nvCxnSpPr>
        <p:spPr>
          <a:xfrm flipH="1">
            <a:off x="5534080" y="3162689"/>
            <a:ext cx="342900" cy="959644"/>
          </a:xfrm>
          <a:prstGeom prst="line">
            <a:avLst/>
          </a:prstGeom>
          <a:noFill/>
          <a:ln w="38100" cap="flat" cmpd="sng" algn="ctr">
            <a:solidFill>
              <a:srgbClr val="000000"/>
            </a:solidFill>
            <a:prstDash val="solid"/>
          </a:ln>
          <a:effectLst/>
        </p:spPr>
      </p:cxnSp>
      <p:cxnSp>
        <p:nvCxnSpPr>
          <p:cNvPr id="11" name="Straight Connector 10"/>
          <p:cNvCxnSpPr>
            <a:stCxn id="6" idx="4"/>
            <a:endCxn id="7" idx="0"/>
          </p:cNvCxnSpPr>
          <p:nvPr/>
        </p:nvCxnSpPr>
        <p:spPr>
          <a:xfrm>
            <a:off x="5876980" y="3162688"/>
            <a:ext cx="371475" cy="862013"/>
          </a:xfrm>
          <a:prstGeom prst="line">
            <a:avLst/>
          </a:prstGeom>
          <a:noFill/>
          <a:ln w="38100" cap="flat" cmpd="sng" algn="ctr">
            <a:solidFill>
              <a:srgbClr val="000000"/>
            </a:solidFill>
            <a:prstDash val="solid"/>
          </a:ln>
          <a:effectLst/>
        </p:spPr>
      </p:cxnSp>
      <p:sp>
        <p:nvSpPr>
          <p:cNvPr id="12" name="AutoShape 13"/>
          <p:cNvSpPr>
            <a:spLocks noChangeArrowheads="1"/>
          </p:cNvSpPr>
          <p:nvPr/>
        </p:nvSpPr>
        <p:spPr bwMode="auto">
          <a:xfrm>
            <a:off x="5419781" y="1525579"/>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3" name="AutoShape 13"/>
          <p:cNvSpPr>
            <a:spLocks noChangeArrowheads="1"/>
          </p:cNvSpPr>
          <p:nvPr/>
        </p:nvSpPr>
        <p:spPr bwMode="auto">
          <a:xfrm>
            <a:off x="5762681" y="1525579"/>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4" name="AutoShape 13"/>
          <p:cNvSpPr>
            <a:spLocks noChangeArrowheads="1"/>
          </p:cNvSpPr>
          <p:nvPr/>
        </p:nvSpPr>
        <p:spPr bwMode="auto">
          <a:xfrm>
            <a:off x="6162731" y="1525579"/>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5" name="AutoShape 13"/>
          <p:cNvSpPr>
            <a:spLocks noChangeArrowheads="1"/>
          </p:cNvSpPr>
          <p:nvPr/>
        </p:nvSpPr>
        <p:spPr bwMode="auto">
          <a:xfrm>
            <a:off x="6791381" y="1505339"/>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6" name="AutoShape 13"/>
          <p:cNvSpPr>
            <a:spLocks noChangeArrowheads="1"/>
          </p:cNvSpPr>
          <p:nvPr/>
        </p:nvSpPr>
        <p:spPr bwMode="auto">
          <a:xfrm>
            <a:off x="7362881" y="1505339"/>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Trebuchet MS" panose="020B0603020202020204" pitchFamily="34" charset="0"/>
            </a:endParaRPr>
          </a:p>
        </p:txBody>
      </p:sp>
      <p:sp>
        <p:nvSpPr>
          <p:cNvPr id="17" name="Rectangle 22"/>
          <p:cNvSpPr>
            <a:spLocks noChangeArrowheads="1"/>
          </p:cNvSpPr>
          <p:nvPr/>
        </p:nvSpPr>
        <p:spPr bwMode="auto">
          <a:xfrm>
            <a:off x="5134030" y="4362838"/>
            <a:ext cx="2057400" cy="1071563"/>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CC0000"/>
                </a:solidFill>
                <a:latin typeface="Trebuchet MS" panose="020B0603020202020204" pitchFamily="34" charset="0"/>
              </a:rPr>
              <a:t>Area of Need</a:t>
            </a:r>
          </a:p>
        </p:txBody>
      </p:sp>
      <p:sp>
        <p:nvSpPr>
          <p:cNvPr id="18" name="Rectangle 23"/>
          <p:cNvSpPr>
            <a:spLocks noChangeArrowheads="1"/>
          </p:cNvSpPr>
          <p:nvPr/>
        </p:nvSpPr>
        <p:spPr bwMode="auto">
          <a:xfrm>
            <a:off x="5141174" y="2762638"/>
            <a:ext cx="2057400" cy="160020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r>
              <a:rPr lang="en-US" altLang="en-US" sz="1350" b="1">
                <a:solidFill>
                  <a:srgbClr val="3333CC"/>
                </a:solidFill>
                <a:latin typeface="Trebuchet MS" panose="020B0603020202020204" pitchFamily="34" charset="0"/>
              </a:rPr>
              <a:t>Typical</a:t>
            </a: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a:p>
            <a:pPr algn="ctr" eaLnBrk="1" hangingPunct="1">
              <a:spcBef>
                <a:spcPct val="0"/>
              </a:spcBef>
              <a:buFontTx/>
              <a:buNone/>
            </a:pPr>
            <a:endParaRPr lang="en-US" altLang="en-US" sz="1350" b="1">
              <a:solidFill>
                <a:srgbClr val="3333CC"/>
              </a:solidFill>
              <a:latin typeface="Trebuchet MS" panose="020B0603020202020204" pitchFamily="34" charset="0"/>
            </a:endParaRPr>
          </a:p>
        </p:txBody>
      </p:sp>
      <p:sp>
        <p:nvSpPr>
          <p:cNvPr id="19" name="Rectangle 24"/>
          <p:cNvSpPr>
            <a:spLocks noChangeArrowheads="1"/>
          </p:cNvSpPr>
          <p:nvPr/>
        </p:nvSpPr>
        <p:spPr bwMode="auto">
          <a:xfrm>
            <a:off x="5134030" y="1676788"/>
            <a:ext cx="2057400" cy="1085850"/>
          </a:xfrm>
          <a:prstGeom prst="rect">
            <a:avLst/>
          </a:prstGeom>
          <a:noFill/>
          <a:ln w="254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009900"/>
                </a:solidFill>
                <a:latin typeface="Trebuchet MS" panose="020B0603020202020204" pitchFamily="34" charset="0"/>
              </a:rPr>
              <a:t>Strength</a:t>
            </a:r>
          </a:p>
        </p:txBody>
      </p:sp>
      <p:sp>
        <p:nvSpPr>
          <p:cNvPr id="20" name="Rectangle 25"/>
          <p:cNvSpPr>
            <a:spLocks noChangeArrowheads="1"/>
          </p:cNvSpPr>
          <p:nvPr/>
        </p:nvSpPr>
        <p:spPr bwMode="auto">
          <a:xfrm>
            <a:off x="7261678" y="1676788"/>
            <a:ext cx="386953" cy="108585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750" b="1">
                <a:solidFill>
                  <a:srgbClr val="CC0000"/>
                </a:solidFill>
                <a:latin typeface="Trebuchet MS" panose="020B0603020202020204" pitchFamily="34" charset="0"/>
              </a:rPr>
              <a:t>N</a:t>
            </a:r>
          </a:p>
          <a:p>
            <a:pPr algn="ctr" eaLnBrk="1" hangingPunct="1">
              <a:spcBef>
                <a:spcPct val="0"/>
              </a:spcBef>
              <a:buFontTx/>
              <a:buNone/>
            </a:pPr>
            <a:r>
              <a:rPr lang="en-US" altLang="en-US" sz="750" b="1">
                <a:solidFill>
                  <a:srgbClr val="CC0000"/>
                </a:solidFill>
                <a:latin typeface="Trebuchet MS" panose="020B0603020202020204" pitchFamily="34" charset="0"/>
              </a:rPr>
              <a:t>E</a:t>
            </a:r>
          </a:p>
          <a:p>
            <a:pPr algn="ctr" eaLnBrk="1" hangingPunct="1">
              <a:spcBef>
                <a:spcPct val="0"/>
              </a:spcBef>
              <a:buFontTx/>
              <a:buNone/>
            </a:pPr>
            <a:r>
              <a:rPr lang="en-US" altLang="en-US" sz="750" b="1">
                <a:solidFill>
                  <a:srgbClr val="CC0000"/>
                </a:solidFill>
                <a:latin typeface="Trebuchet MS" panose="020B0603020202020204" pitchFamily="34" charset="0"/>
              </a:rPr>
              <a:t>E</a:t>
            </a:r>
          </a:p>
          <a:p>
            <a:pPr algn="ctr" eaLnBrk="1" hangingPunct="1">
              <a:spcBef>
                <a:spcPct val="0"/>
              </a:spcBef>
              <a:buFontTx/>
              <a:buNone/>
            </a:pPr>
            <a:r>
              <a:rPr lang="en-US" altLang="en-US" sz="750" b="1">
                <a:solidFill>
                  <a:srgbClr val="CC0000"/>
                </a:solidFill>
                <a:latin typeface="Trebuchet MS" panose="020B0603020202020204" pitchFamily="34" charset="0"/>
              </a:rPr>
              <a:t>D</a:t>
            </a:r>
          </a:p>
        </p:txBody>
      </p:sp>
      <p:sp>
        <p:nvSpPr>
          <p:cNvPr id="21" name="Rectangle 26"/>
          <p:cNvSpPr>
            <a:spLocks noChangeArrowheads="1"/>
          </p:cNvSpPr>
          <p:nvPr/>
        </p:nvSpPr>
        <p:spPr bwMode="auto">
          <a:xfrm>
            <a:off x="7261678" y="2800738"/>
            <a:ext cx="386953" cy="264795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CC0000"/>
              </a:solidFill>
              <a:latin typeface="Trebuchet MS" panose="020B0603020202020204" pitchFamily="34" charset="0"/>
            </a:endParaRPr>
          </a:p>
          <a:p>
            <a:pPr algn="ctr" eaLnBrk="1" hangingPunct="1">
              <a:spcBef>
                <a:spcPct val="0"/>
              </a:spcBef>
              <a:buFontTx/>
              <a:buNone/>
            </a:pPr>
            <a:endParaRPr lang="en-US" altLang="en-US" sz="750" b="1">
              <a:solidFill>
                <a:srgbClr val="3333CC"/>
              </a:solidFill>
              <a:latin typeface="Trebuchet MS" panose="020B0603020202020204" pitchFamily="34" charset="0"/>
            </a:endParaRPr>
          </a:p>
          <a:p>
            <a:pPr algn="ctr" eaLnBrk="1" hangingPunct="1">
              <a:spcBef>
                <a:spcPct val="0"/>
              </a:spcBef>
              <a:buFontTx/>
              <a:buNone/>
            </a:pPr>
            <a:endParaRPr lang="en-US" altLang="en-US" sz="750" b="1">
              <a:solidFill>
                <a:srgbClr val="3333CC"/>
              </a:solidFill>
              <a:latin typeface="Trebuchet MS" panose="020B0603020202020204" pitchFamily="34" charset="0"/>
            </a:endParaRPr>
          </a:p>
          <a:p>
            <a:pPr algn="ctr" eaLnBrk="1" hangingPunct="1">
              <a:spcBef>
                <a:spcPct val="0"/>
              </a:spcBef>
              <a:buFontTx/>
              <a:buNone/>
            </a:pPr>
            <a:endParaRPr lang="en-US" altLang="en-US" sz="750" b="1">
              <a:solidFill>
                <a:srgbClr val="3333CC"/>
              </a:solidFill>
              <a:latin typeface="Trebuchet MS" panose="020B0603020202020204" pitchFamily="34" charset="0"/>
            </a:endParaRPr>
          </a:p>
          <a:p>
            <a:pPr algn="ctr" eaLnBrk="1" hangingPunct="1">
              <a:spcBef>
                <a:spcPct val="0"/>
              </a:spcBef>
              <a:buFontTx/>
              <a:buNone/>
            </a:pPr>
            <a:r>
              <a:rPr lang="en-US" altLang="en-US" sz="750" b="1">
                <a:solidFill>
                  <a:srgbClr val="3333CC"/>
                </a:solidFill>
                <a:latin typeface="Trebuchet MS" panose="020B0603020202020204" pitchFamily="34" charset="0"/>
              </a:rPr>
              <a:t>T</a:t>
            </a:r>
          </a:p>
          <a:p>
            <a:pPr algn="ctr" eaLnBrk="1" hangingPunct="1">
              <a:spcBef>
                <a:spcPct val="0"/>
              </a:spcBef>
              <a:buFontTx/>
              <a:buNone/>
            </a:pPr>
            <a:r>
              <a:rPr lang="en-US" altLang="en-US" sz="750" b="1">
                <a:solidFill>
                  <a:srgbClr val="3333CC"/>
                </a:solidFill>
                <a:latin typeface="Trebuchet MS" panose="020B0603020202020204" pitchFamily="34" charset="0"/>
              </a:rPr>
              <a:t>Y</a:t>
            </a:r>
          </a:p>
          <a:p>
            <a:pPr algn="ctr" eaLnBrk="1" hangingPunct="1">
              <a:spcBef>
                <a:spcPct val="0"/>
              </a:spcBef>
              <a:buFontTx/>
              <a:buNone/>
            </a:pPr>
            <a:r>
              <a:rPr lang="en-US" altLang="en-US" sz="750" b="1">
                <a:solidFill>
                  <a:srgbClr val="3333CC"/>
                </a:solidFill>
                <a:latin typeface="Trebuchet MS" panose="020B0603020202020204" pitchFamily="34" charset="0"/>
              </a:rPr>
              <a:t>P</a:t>
            </a:r>
          </a:p>
          <a:p>
            <a:pPr algn="ctr" eaLnBrk="1" hangingPunct="1">
              <a:spcBef>
                <a:spcPct val="0"/>
              </a:spcBef>
              <a:buFontTx/>
              <a:buNone/>
            </a:pPr>
            <a:r>
              <a:rPr lang="en-US" altLang="en-US" sz="750" b="1">
                <a:solidFill>
                  <a:srgbClr val="3333CC"/>
                </a:solidFill>
                <a:latin typeface="Trebuchet MS" panose="020B0603020202020204" pitchFamily="34" charset="0"/>
              </a:rPr>
              <a:t>I</a:t>
            </a:r>
          </a:p>
          <a:p>
            <a:pPr algn="ctr" eaLnBrk="1" hangingPunct="1">
              <a:spcBef>
                <a:spcPct val="0"/>
              </a:spcBef>
              <a:buFontTx/>
              <a:buNone/>
            </a:pPr>
            <a:r>
              <a:rPr lang="en-US" altLang="en-US" sz="750" b="1">
                <a:solidFill>
                  <a:srgbClr val="3333CC"/>
                </a:solidFill>
                <a:latin typeface="Trebuchet MS" panose="020B0603020202020204" pitchFamily="34" charset="0"/>
              </a:rPr>
              <a:t>C</a:t>
            </a:r>
          </a:p>
          <a:p>
            <a:pPr algn="ctr" eaLnBrk="1" hangingPunct="1">
              <a:spcBef>
                <a:spcPct val="0"/>
              </a:spcBef>
              <a:buFontTx/>
              <a:buNone/>
            </a:pPr>
            <a:r>
              <a:rPr lang="en-US" altLang="en-US" sz="750" b="1">
                <a:solidFill>
                  <a:srgbClr val="3333CC"/>
                </a:solidFill>
                <a:latin typeface="Trebuchet MS" panose="020B0603020202020204" pitchFamily="34" charset="0"/>
              </a:rPr>
              <a:t>A</a:t>
            </a:r>
          </a:p>
          <a:p>
            <a:pPr algn="ctr" eaLnBrk="1" hangingPunct="1">
              <a:spcBef>
                <a:spcPct val="0"/>
              </a:spcBef>
              <a:buFontTx/>
              <a:buNone/>
            </a:pPr>
            <a:r>
              <a:rPr lang="en-US" altLang="en-US" sz="750" b="1">
                <a:solidFill>
                  <a:srgbClr val="3333CC"/>
                </a:solidFill>
                <a:latin typeface="Trebuchet MS" panose="020B0603020202020204" pitchFamily="34" charset="0"/>
              </a:rPr>
              <a:t>L</a:t>
            </a:r>
          </a:p>
          <a:p>
            <a:pPr algn="ctr" eaLnBrk="1" hangingPunct="1">
              <a:spcBef>
                <a:spcPct val="0"/>
              </a:spcBef>
              <a:buFontTx/>
              <a:buNone/>
            </a:pPr>
            <a:endParaRPr lang="en-US" altLang="en-US" sz="750" b="1">
              <a:solidFill>
                <a:srgbClr val="3333CC"/>
              </a:solidFill>
              <a:latin typeface="Trebuchet MS" panose="020B0603020202020204" pitchFamily="34" charset="0"/>
            </a:endParaRPr>
          </a:p>
        </p:txBody>
      </p:sp>
      <p:sp>
        <p:nvSpPr>
          <p:cNvPr id="22" name="Oval 27"/>
          <p:cNvSpPr>
            <a:spLocks noChangeArrowheads="1"/>
          </p:cNvSpPr>
          <p:nvPr/>
        </p:nvSpPr>
        <p:spPr bwMode="auto">
          <a:xfrm>
            <a:off x="53626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IN</a:t>
            </a:r>
          </a:p>
        </p:txBody>
      </p:sp>
      <p:sp>
        <p:nvSpPr>
          <p:cNvPr id="23" name="Oval 28"/>
          <p:cNvSpPr>
            <a:spLocks noChangeArrowheads="1"/>
          </p:cNvSpPr>
          <p:nvPr/>
        </p:nvSpPr>
        <p:spPr bwMode="auto">
          <a:xfrm>
            <a:off x="57055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SR</a:t>
            </a:r>
          </a:p>
        </p:txBody>
      </p:sp>
      <p:sp>
        <p:nvSpPr>
          <p:cNvPr id="24" name="Oval 29"/>
          <p:cNvSpPr>
            <a:spLocks noChangeArrowheads="1"/>
          </p:cNvSpPr>
          <p:nvPr/>
        </p:nvSpPr>
        <p:spPr bwMode="auto">
          <a:xfrm>
            <a:off x="610558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A/R</a:t>
            </a:r>
          </a:p>
        </p:txBody>
      </p:sp>
      <p:sp>
        <p:nvSpPr>
          <p:cNvPr id="25" name="Oval 30"/>
          <p:cNvSpPr>
            <a:spLocks noChangeArrowheads="1"/>
          </p:cNvSpPr>
          <p:nvPr/>
        </p:nvSpPr>
        <p:spPr bwMode="auto">
          <a:xfrm>
            <a:off x="67342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TPF</a:t>
            </a:r>
          </a:p>
        </p:txBody>
      </p:sp>
      <p:sp>
        <p:nvSpPr>
          <p:cNvPr id="26" name="Oval 31"/>
          <p:cNvSpPr>
            <a:spLocks noChangeArrowheads="1"/>
          </p:cNvSpPr>
          <p:nvPr/>
        </p:nvSpPr>
        <p:spPr bwMode="auto">
          <a:xfrm>
            <a:off x="7305730" y="1333888"/>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Trebuchet MS" panose="020B0603020202020204" pitchFamily="34" charset="0"/>
              </a:rPr>
              <a:t>BC</a:t>
            </a:r>
          </a:p>
        </p:txBody>
      </p:sp>
      <p:pic>
        <p:nvPicPr>
          <p:cNvPr id="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302" y="2934088"/>
            <a:ext cx="2693194" cy="186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8" name="TextBox 27"/>
          <p:cNvSpPr txBox="1"/>
          <p:nvPr/>
        </p:nvSpPr>
        <p:spPr>
          <a:xfrm>
            <a:off x="870403" y="1676788"/>
            <a:ext cx="36576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Individual Profile for Lin, a child with Typical results</a:t>
            </a:r>
          </a:p>
        </p:txBody>
      </p:sp>
    </p:spTree>
    <p:extLst>
      <p:ext uri="{BB962C8B-B14F-4D97-AF65-F5344CB8AC3E}">
        <p14:creationId xmlns:p14="http://schemas.microsoft.com/office/powerpoint/2010/main" val="6895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9139" y="1666155"/>
            <a:ext cx="365760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Individual Profile for Cleo,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a child at risk</a:t>
            </a:r>
          </a:p>
        </p:txBody>
      </p:sp>
      <p:pic>
        <p:nvPicPr>
          <p:cNvPr id="5" name="Picture 3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7712" y="2842933"/>
            <a:ext cx="2000250" cy="2659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6" name="Straight Connector 5"/>
          <p:cNvCxnSpPr/>
          <p:nvPr/>
        </p:nvCxnSpPr>
        <p:spPr>
          <a:xfrm flipH="1" flipV="1">
            <a:off x="5678314" y="3922391"/>
            <a:ext cx="40481" cy="769144"/>
          </a:xfrm>
          <a:prstGeom prst="line">
            <a:avLst/>
          </a:prstGeom>
          <a:noFill/>
          <a:ln w="38100" cap="flat" cmpd="sng" algn="ctr">
            <a:solidFill>
              <a:srgbClr val="000000"/>
            </a:solidFill>
            <a:prstDash val="solid"/>
          </a:ln>
          <a:effectLst/>
        </p:spPr>
      </p:cxnSp>
      <p:sp>
        <p:nvSpPr>
          <p:cNvPr id="7" name="Oval 6"/>
          <p:cNvSpPr/>
          <p:nvPr/>
        </p:nvSpPr>
        <p:spPr>
          <a:xfrm>
            <a:off x="5612828" y="4668913"/>
            <a:ext cx="171450" cy="155972"/>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478" y="930349"/>
            <a:ext cx="3286125" cy="4514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5596160" y="4746304"/>
            <a:ext cx="171450" cy="154781"/>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0" name="Oval 9"/>
          <p:cNvSpPr/>
          <p:nvPr/>
        </p:nvSpPr>
        <p:spPr>
          <a:xfrm>
            <a:off x="5934297" y="4691534"/>
            <a:ext cx="171450" cy="155972"/>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1" name="Oval 10"/>
          <p:cNvSpPr/>
          <p:nvPr/>
        </p:nvSpPr>
        <p:spPr>
          <a:xfrm>
            <a:off x="6298628" y="4416500"/>
            <a:ext cx="171450" cy="154781"/>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cxnSp>
        <p:nvCxnSpPr>
          <p:cNvPr id="12" name="Straight Connector 11"/>
          <p:cNvCxnSpPr>
            <a:stCxn id="9" idx="6"/>
          </p:cNvCxnSpPr>
          <p:nvPr/>
        </p:nvCxnSpPr>
        <p:spPr>
          <a:xfrm flipV="1">
            <a:off x="5767609" y="4768925"/>
            <a:ext cx="166688" cy="54769"/>
          </a:xfrm>
          <a:prstGeom prst="line">
            <a:avLst/>
          </a:prstGeom>
          <a:noFill/>
          <a:ln w="38100" cap="flat" cmpd="sng" algn="ctr">
            <a:solidFill>
              <a:srgbClr val="000000"/>
            </a:solidFill>
            <a:prstDash val="solid"/>
          </a:ln>
          <a:effectLst/>
        </p:spPr>
      </p:cxnSp>
      <p:cxnSp>
        <p:nvCxnSpPr>
          <p:cNvPr id="13" name="Straight Connector 12"/>
          <p:cNvCxnSpPr>
            <a:stCxn id="10" idx="7"/>
            <a:endCxn id="11" idx="3"/>
          </p:cNvCxnSpPr>
          <p:nvPr/>
        </p:nvCxnSpPr>
        <p:spPr>
          <a:xfrm flipV="1">
            <a:off x="6080744" y="4548659"/>
            <a:ext cx="242888" cy="166688"/>
          </a:xfrm>
          <a:prstGeom prst="line">
            <a:avLst/>
          </a:prstGeom>
          <a:noFill/>
          <a:ln w="38100" cap="flat" cmpd="sng" algn="ctr">
            <a:solidFill>
              <a:srgbClr val="000000"/>
            </a:solidFill>
            <a:prstDash val="solid"/>
          </a:ln>
          <a:effectLst/>
        </p:spPr>
      </p:cxnSp>
      <p:sp>
        <p:nvSpPr>
          <p:cNvPr id="14" name="Oval 13"/>
          <p:cNvSpPr/>
          <p:nvPr/>
        </p:nvSpPr>
        <p:spPr>
          <a:xfrm>
            <a:off x="6812978" y="4847505"/>
            <a:ext cx="342900" cy="171450"/>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5" name="Oval 14"/>
          <p:cNvSpPr/>
          <p:nvPr/>
        </p:nvSpPr>
        <p:spPr>
          <a:xfrm>
            <a:off x="7498778" y="3004419"/>
            <a:ext cx="171450" cy="154781"/>
          </a:xfrm>
          <a:prstGeom prst="ellipse">
            <a:avLst/>
          </a:prstGeom>
          <a:noFill/>
          <a:ln w="25400"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a:ea typeface="+mn-ea"/>
              <a:cs typeface="+mn-cs"/>
            </a:endParaRPr>
          </a:p>
        </p:txBody>
      </p:sp>
      <p:sp>
        <p:nvSpPr>
          <p:cNvPr id="16" name="AutoShape 13"/>
          <p:cNvSpPr>
            <a:spLocks noChangeArrowheads="1"/>
          </p:cNvSpPr>
          <p:nvPr/>
        </p:nvSpPr>
        <p:spPr bwMode="auto">
          <a:xfrm>
            <a:off x="5578302" y="1350640"/>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17" name="AutoShape 13"/>
          <p:cNvSpPr>
            <a:spLocks noChangeArrowheads="1"/>
          </p:cNvSpPr>
          <p:nvPr/>
        </p:nvSpPr>
        <p:spPr bwMode="auto">
          <a:xfrm>
            <a:off x="5902152" y="1358975"/>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18" name="AutoShape 13"/>
          <p:cNvSpPr>
            <a:spLocks noChangeArrowheads="1"/>
          </p:cNvSpPr>
          <p:nvPr/>
        </p:nvSpPr>
        <p:spPr bwMode="auto">
          <a:xfrm>
            <a:off x="6280770" y="1350640"/>
            <a:ext cx="207169" cy="151209"/>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19" name="AutoShape 13"/>
          <p:cNvSpPr>
            <a:spLocks noChangeArrowheads="1"/>
          </p:cNvSpPr>
          <p:nvPr/>
        </p:nvSpPr>
        <p:spPr bwMode="auto">
          <a:xfrm>
            <a:off x="6880845" y="1358975"/>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20" name="AutoShape 13"/>
          <p:cNvSpPr>
            <a:spLocks noChangeArrowheads="1"/>
          </p:cNvSpPr>
          <p:nvPr/>
        </p:nvSpPr>
        <p:spPr bwMode="auto">
          <a:xfrm>
            <a:off x="7492827" y="1358975"/>
            <a:ext cx="207169" cy="151210"/>
          </a:xfrm>
          <a:prstGeom prst="downArrow">
            <a:avLst>
              <a:gd name="adj1" fmla="val 50000"/>
              <a:gd name="adj2" fmla="val 25000"/>
            </a:avLst>
          </a:prstGeom>
          <a:solidFill>
            <a:srgbClr val="FFFF00"/>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endParaRPr>
          </a:p>
        </p:txBody>
      </p:sp>
      <p:sp>
        <p:nvSpPr>
          <p:cNvPr id="21" name="Oval 27"/>
          <p:cNvSpPr>
            <a:spLocks noChangeArrowheads="1"/>
          </p:cNvSpPr>
          <p:nvPr/>
        </p:nvSpPr>
        <p:spPr bwMode="auto">
          <a:xfrm>
            <a:off x="5535438" y="1185143"/>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IN</a:t>
            </a:r>
          </a:p>
        </p:txBody>
      </p:sp>
      <p:sp>
        <p:nvSpPr>
          <p:cNvPr id="22" name="Oval 28"/>
          <p:cNvSpPr>
            <a:spLocks noChangeArrowheads="1"/>
          </p:cNvSpPr>
          <p:nvPr/>
        </p:nvSpPr>
        <p:spPr bwMode="auto">
          <a:xfrm>
            <a:off x="589857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SR</a:t>
            </a:r>
          </a:p>
        </p:txBody>
      </p:sp>
      <p:sp>
        <p:nvSpPr>
          <p:cNvPr id="23" name="Oval 29"/>
          <p:cNvSpPr>
            <a:spLocks noChangeArrowheads="1"/>
          </p:cNvSpPr>
          <p:nvPr/>
        </p:nvSpPr>
        <p:spPr bwMode="auto">
          <a:xfrm>
            <a:off x="624147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A/R</a:t>
            </a:r>
          </a:p>
        </p:txBody>
      </p:sp>
      <p:sp>
        <p:nvSpPr>
          <p:cNvPr id="24" name="Oval 30"/>
          <p:cNvSpPr>
            <a:spLocks noChangeArrowheads="1"/>
          </p:cNvSpPr>
          <p:nvPr/>
        </p:nvSpPr>
        <p:spPr bwMode="auto">
          <a:xfrm>
            <a:off x="687012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TPF</a:t>
            </a:r>
          </a:p>
        </p:txBody>
      </p:sp>
      <p:sp>
        <p:nvSpPr>
          <p:cNvPr id="25" name="Oval 31"/>
          <p:cNvSpPr>
            <a:spLocks noChangeArrowheads="1"/>
          </p:cNvSpPr>
          <p:nvPr/>
        </p:nvSpPr>
        <p:spPr bwMode="auto">
          <a:xfrm>
            <a:off x="7441628" y="1158949"/>
            <a:ext cx="285750" cy="228600"/>
          </a:xfrm>
          <a:prstGeom prst="ellipse">
            <a:avLst/>
          </a:prstGeom>
          <a:solidFill>
            <a:srgbClr val="FFFF00"/>
          </a:solidFill>
          <a:ln w="9525">
            <a:solidFill>
              <a:srgbClr val="000000"/>
            </a:solidFill>
            <a:round/>
            <a:headEnd/>
            <a:tailEnd/>
          </a:ln>
        </p:spPr>
        <p:txBody>
          <a:bodyPr wrap="none"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900" b="1" i="0" u="none" strike="noStrike" kern="0" cap="none" spc="0" normalizeH="0" baseline="0" noProof="0">
                <a:ln>
                  <a:noFill/>
                </a:ln>
                <a:solidFill>
                  <a:srgbClr val="000000"/>
                </a:solidFill>
                <a:effectLst/>
                <a:uLnTx/>
                <a:uFillTx/>
                <a:latin typeface="Georgia" pitchFamily="18" charset="0"/>
              </a:rPr>
              <a:t>BC</a:t>
            </a:r>
          </a:p>
        </p:txBody>
      </p:sp>
      <p:sp>
        <p:nvSpPr>
          <p:cNvPr id="26" name="Rectangle 24"/>
          <p:cNvSpPr>
            <a:spLocks noChangeArrowheads="1"/>
          </p:cNvSpPr>
          <p:nvPr/>
        </p:nvSpPr>
        <p:spPr bwMode="auto">
          <a:xfrm>
            <a:off x="5269929" y="1573287"/>
            <a:ext cx="2075260" cy="1085850"/>
          </a:xfrm>
          <a:prstGeom prst="rect">
            <a:avLst/>
          </a:prstGeom>
          <a:noFill/>
          <a:ln w="254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009900"/>
                </a:solidFill>
                <a:latin typeface="Arial" pitchFamily="34" charset="0"/>
              </a:rPr>
              <a:t>Strength</a:t>
            </a:r>
          </a:p>
        </p:txBody>
      </p:sp>
      <p:sp>
        <p:nvSpPr>
          <p:cNvPr id="27" name="Rectangle 23"/>
          <p:cNvSpPr>
            <a:spLocks noChangeArrowheads="1"/>
          </p:cNvSpPr>
          <p:nvPr/>
        </p:nvSpPr>
        <p:spPr bwMode="auto">
          <a:xfrm>
            <a:off x="5278263" y="2688903"/>
            <a:ext cx="2057400" cy="160020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r>
              <a:rPr lang="en-US" altLang="en-US" sz="1350" b="1">
                <a:solidFill>
                  <a:srgbClr val="3333CC"/>
                </a:solidFill>
                <a:latin typeface="Arial" pitchFamily="34" charset="0"/>
              </a:rPr>
              <a:t>Typical</a:t>
            </a: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a:p>
            <a:pPr algn="ctr" eaLnBrk="1" hangingPunct="1">
              <a:spcBef>
                <a:spcPct val="0"/>
              </a:spcBef>
              <a:buFontTx/>
              <a:buNone/>
            </a:pPr>
            <a:endParaRPr lang="en-US" altLang="en-US" sz="1350" b="1">
              <a:solidFill>
                <a:srgbClr val="3333CC"/>
              </a:solidFill>
              <a:latin typeface="Arial" pitchFamily="34" charset="0"/>
            </a:endParaRPr>
          </a:p>
        </p:txBody>
      </p:sp>
      <p:sp>
        <p:nvSpPr>
          <p:cNvPr id="28" name="Rectangle 22"/>
          <p:cNvSpPr>
            <a:spLocks noChangeArrowheads="1"/>
          </p:cNvSpPr>
          <p:nvPr/>
        </p:nvSpPr>
        <p:spPr bwMode="auto">
          <a:xfrm>
            <a:off x="5269928" y="4306961"/>
            <a:ext cx="2057400" cy="1071563"/>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1350" b="1">
                <a:solidFill>
                  <a:srgbClr val="CC0000"/>
                </a:solidFill>
                <a:latin typeface="Arial" pitchFamily="34" charset="0"/>
              </a:rPr>
              <a:t>Area of Need</a:t>
            </a:r>
          </a:p>
        </p:txBody>
      </p:sp>
      <p:sp>
        <p:nvSpPr>
          <p:cNvPr id="29" name="Rectangle 25"/>
          <p:cNvSpPr>
            <a:spLocks noChangeArrowheads="1"/>
          </p:cNvSpPr>
          <p:nvPr/>
        </p:nvSpPr>
        <p:spPr bwMode="auto">
          <a:xfrm>
            <a:off x="7345189" y="1573287"/>
            <a:ext cx="496490" cy="1085850"/>
          </a:xfrm>
          <a:prstGeom prst="rect">
            <a:avLst/>
          </a:prstGeom>
          <a:noFill/>
          <a:ln w="254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r>
              <a:rPr lang="en-US" altLang="en-US" sz="750" b="1">
                <a:solidFill>
                  <a:srgbClr val="CC0000"/>
                </a:solidFill>
                <a:latin typeface="Arial" pitchFamily="34" charset="0"/>
              </a:rPr>
              <a:t>N</a:t>
            </a:r>
          </a:p>
          <a:p>
            <a:pPr algn="ctr" eaLnBrk="1" hangingPunct="1">
              <a:spcBef>
                <a:spcPct val="0"/>
              </a:spcBef>
              <a:buFontTx/>
              <a:buNone/>
            </a:pPr>
            <a:r>
              <a:rPr lang="en-US" altLang="en-US" sz="750" b="1">
                <a:solidFill>
                  <a:srgbClr val="CC0000"/>
                </a:solidFill>
                <a:latin typeface="Arial" pitchFamily="34" charset="0"/>
              </a:rPr>
              <a:t>E</a:t>
            </a:r>
          </a:p>
          <a:p>
            <a:pPr algn="ctr" eaLnBrk="1" hangingPunct="1">
              <a:spcBef>
                <a:spcPct val="0"/>
              </a:spcBef>
              <a:buFontTx/>
              <a:buNone/>
            </a:pPr>
            <a:r>
              <a:rPr lang="en-US" altLang="en-US" sz="750" b="1">
                <a:solidFill>
                  <a:srgbClr val="CC0000"/>
                </a:solidFill>
                <a:latin typeface="Arial" pitchFamily="34" charset="0"/>
              </a:rPr>
              <a:t>E</a:t>
            </a:r>
          </a:p>
          <a:p>
            <a:pPr algn="ctr" eaLnBrk="1" hangingPunct="1">
              <a:spcBef>
                <a:spcPct val="0"/>
              </a:spcBef>
              <a:buFontTx/>
              <a:buNone/>
            </a:pPr>
            <a:r>
              <a:rPr lang="en-US" altLang="en-US" sz="750" b="1">
                <a:solidFill>
                  <a:srgbClr val="CC0000"/>
                </a:solidFill>
                <a:latin typeface="Arial" pitchFamily="34" charset="0"/>
              </a:rPr>
              <a:t>D</a:t>
            </a:r>
          </a:p>
        </p:txBody>
      </p:sp>
      <p:sp>
        <p:nvSpPr>
          <p:cNvPr id="30" name="Rectangle 26"/>
          <p:cNvSpPr>
            <a:spLocks noChangeArrowheads="1"/>
          </p:cNvSpPr>
          <p:nvPr/>
        </p:nvSpPr>
        <p:spPr bwMode="auto">
          <a:xfrm>
            <a:off x="7345189" y="2688903"/>
            <a:ext cx="496490" cy="2686050"/>
          </a:xfrm>
          <a:prstGeom prst="rect">
            <a:avLst/>
          </a:prstGeom>
          <a:noFill/>
          <a:ln w="2540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wrap="none" lIns="68516" tIns="34259" rIns="68516" bIns="34259" anchor="ct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CC0000"/>
              </a:solidFill>
              <a:latin typeface="Arial" pitchFamily="34" charset="0"/>
            </a:endParaRPr>
          </a:p>
          <a:p>
            <a:pPr algn="ctr" eaLnBrk="1" hangingPunct="1">
              <a:spcBef>
                <a:spcPct val="0"/>
              </a:spcBef>
              <a:buFontTx/>
              <a:buNone/>
            </a:pPr>
            <a:endParaRPr lang="en-US" altLang="en-US" sz="750" b="1">
              <a:solidFill>
                <a:srgbClr val="3333CC"/>
              </a:solidFill>
              <a:latin typeface="Arial" pitchFamily="34" charset="0"/>
            </a:endParaRPr>
          </a:p>
          <a:p>
            <a:pPr algn="ctr" eaLnBrk="1" hangingPunct="1">
              <a:spcBef>
                <a:spcPct val="0"/>
              </a:spcBef>
              <a:buFontTx/>
              <a:buNone/>
            </a:pPr>
            <a:endParaRPr lang="en-US" altLang="en-US" sz="750" b="1">
              <a:solidFill>
                <a:srgbClr val="3333CC"/>
              </a:solidFill>
              <a:latin typeface="Arial" pitchFamily="34" charset="0"/>
            </a:endParaRPr>
          </a:p>
          <a:p>
            <a:pPr algn="ctr" eaLnBrk="1" hangingPunct="1">
              <a:spcBef>
                <a:spcPct val="0"/>
              </a:spcBef>
              <a:buFontTx/>
              <a:buNone/>
            </a:pPr>
            <a:endParaRPr lang="en-US" altLang="en-US" sz="750" b="1">
              <a:solidFill>
                <a:srgbClr val="3333CC"/>
              </a:solidFill>
              <a:latin typeface="Arial" pitchFamily="34" charset="0"/>
            </a:endParaRPr>
          </a:p>
          <a:p>
            <a:pPr algn="ctr" eaLnBrk="1" hangingPunct="1">
              <a:spcBef>
                <a:spcPct val="0"/>
              </a:spcBef>
              <a:buFontTx/>
              <a:buNone/>
            </a:pPr>
            <a:r>
              <a:rPr lang="en-US" altLang="en-US" sz="750" b="1">
                <a:solidFill>
                  <a:srgbClr val="3333CC"/>
                </a:solidFill>
                <a:latin typeface="Arial" pitchFamily="34" charset="0"/>
              </a:rPr>
              <a:t>T</a:t>
            </a:r>
          </a:p>
          <a:p>
            <a:pPr algn="ctr" eaLnBrk="1" hangingPunct="1">
              <a:spcBef>
                <a:spcPct val="0"/>
              </a:spcBef>
              <a:buFontTx/>
              <a:buNone/>
            </a:pPr>
            <a:r>
              <a:rPr lang="en-US" altLang="en-US" sz="750" b="1">
                <a:solidFill>
                  <a:srgbClr val="3333CC"/>
                </a:solidFill>
                <a:latin typeface="Arial" pitchFamily="34" charset="0"/>
              </a:rPr>
              <a:t>Y</a:t>
            </a:r>
          </a:p>
          <a:p>
            <a:pPr algn="ctr" eaLnBrk="1" hangingPunct="1">
              <a:spcBef>
                <a:spcPct val="0"/>
              </a:spcBef>
              <a:buFontTx/>
              <a:buNone/>
            </a:pPr>
            <a:r>
              <a:rPr lang="en-US" altLang="en-US" sz="750" b="1">
                <a:solidFill>
                  <a:srgbClr val="3333CC"/>
                </a:solidFill>
                <a:latin typeface="Arial" pitchFamily="34" charset="0"/>
              </a:rPr>
              <a:t>P</a:t>
            </a:r>
          </a:p>
          <a:p>
            <a:pPr algn="ctr" eaLnBrk="1" hangingPunct="1">
              <a:spcBef>
                <a:spcPct val="0"/>
              </a:spcBef>
              <a:buFontTx/>
              <a:buNone/>
            </a:pPr>
            <a:r>
              <a:rPr lang="en-US" altLang="en-US" sz="750" b="1">
                <a:solidFill>
                  <a:srgbClr val="3333CC"/>
                </a:solidFill>
                <a:latin typeface="Arial" pitchFamily="34" charset="0"/>
              </a:rPr>
              <a:t>I</a:t>
            </a:r>
          </a:p>
          <a:p>
            <a:pPr algn="ctr" eaLnBrk="1" hangingPunct="1">
              <a:spcBef>
                <a:spcPct val="0"/>
              </a:spcBef>
              <a:buFontTx/>
              <a:buNone/>
            </a:pPr>
            <a:r>
              <a:rPr lang="en-US" altLang="en-US" sz="750" b="1">
                <a:solidFill>
                  <a:srgbClr val="3333CC"/>
                </a:solidFill>
                <a:latin typeface="Arial" pitchFamily="34" charset="0"/>
              </a:rPr>
              <a:t>C</a:t>
            </a:r>
          </a:p>
          <a:p>
            <a:pPr algn="ctr" eaLnBrk="1" hangingPunct="1">
              <a:spcBef>
                <a:spcPct val="0"/>
              </a:spcBef>
              <a:buFontTx/>
              <a:buNone/>
            </a:pPr>
            <a:r>
              <a:rPr lang="en-US" altLang="en-US" sz="750" b="1">
                <a:solidFill>
                  <a:srgbClr val="3333CC"/>
                </a:solidFill>
                <a:latin typeface="Arial" pitchFamily="34" charset="0"/>
              </a:rPr>
              <a:t>A</a:t>
            </a:r>
          </a:p>
          <a:p>
            <a:pPr algn="ctr" eaLnBrk="1" hangingPunct="1">
              <a:spcBef>
                <a:spcPct val="0"/>
              </a:spcBef>
              <a:buFontTx/>
              <a:buNone/>
            </a:pPr>
            <a:r>
              <a:rPr lang="en-US" altLang="en-US" sz="750" b="1">
                <a:solidFill>
                  <a:srgbClr val="3333CC"/>
                </a:solidFill>
                <a:latin typeface="Arial" pitchFamily="34" charset="0"/>
              </a:rPr>
              <a:t>L</a:t>
            </a:r>
          </a:p>
          <a:p>
            <a:pPr algn="ctr" eaLnBrk="1" hangingPunct="1">
              <a:spcBef>
                <a:spcPct val="0"/>
              </a:spcBef>
              <a:buFontTx/>
              <a:buNone/>
            </a:pPr>
            <a:endParaRPr lang="en-US" altLang="en-US" sz="750" b="1">
              <a:solidFill>
                <a:srgbClr val="3333CC"/>
              </a:solidFill>
              <a:latin typeface="Arial" pitchFamily="34" charset="0"/>
            </a:endParaRPr>
          </a:p>
        </p:txBody>
      </p:sp>
    </p:spTree>
    <p:extLst>
      <p:ext uri="{BB962C8B-B14F-4D97-AF65-F5344CB8AC3E}">
        <p14:creationId xmlns:p14="http://schemas.microsoft.com/office/powerpoint/2010/main" val="123507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49" y="308343"/>
            <a:ext cx="8452884" cy="400110"/>
          </a:xfrm>
          <a:prstGeom prst="rect">
            <a:avLst/>
          </a:prstGeom>
          <a:noFill/>
        </p:spPr>
        <p:txBody>
          <a:bodyPr wrap="square" rtlCol="0">
            <a:spAutoFit/>
          </a:bodyPr>
          <a:lstStyle/>
          <a:p>
            <a:r>
              <a:rPr lang="en-US" sz="2000" b="1" dirty="0" smtClean="0">
                <a:solidFill>
                  <a:srgbClr val="00664D"/>
                </a:solidFill>
              </a:rPr>
              <a:t>Devereux Early Childhood Assessment (DECA) Program</a:t>
            </a:r>
            <a:endParaRPr lang="en-US" sz="2000" b="1" dirty="0">
              <a:solidFill>
                <a:srgbClr val="00664D"/>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51" y="827404"/>
            <a:ext cx="8261498" cy="40093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048" y="1261346"/>
            <a:ext cx="4761905" cy="47619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94" y="5053444"/>
            <a:ext cx="2203100" cy="171949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2953" y="4836768"/>
            <a:ext cx="2020186" cy="2020186"/>
          </a:xfrm>
          <a:prstGeom prst="rect">
            <a:avLst/>
          </a:prstGeom>
        </p:spPr>
      </p:pic>
    </p:spTree>
    <p:extLst>
      <p:ext uri="{BB962C8B-B14F-4D97-AF65-F5344CB8AC3E}">
        <p14:creationId xmlns:p14="http://schemas.microsoft.com/office/powerpoint/2010/main" val="33509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3 – Summarize results</a:t>
            </a:r>
            <a:endParaRPr lang="en-US" dirty="0"/>
          </a:p>
        </p:txBody>
      </p:sp>
      <p:sp>
        <p:nvSpPr>
          <p:cNvPr id="5" name="TextBox 4"/>
          <p:cNvSpPr txBox="1"/>
          <p:nvPr/>
        </p:nvSpPr>
        <p:spPr>
          <a:xfrm>
            <a:off x="818708" y="2167965"/>
            <a:ext cx="2615609" cy="2862322"/>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smtClean="0">
                <a:solidFill>
                  <a:srgbClr val="000000"/>
                </a:solidFill>
              </a:rPr>
              <a:t>Complete the group/classroom profile</a:t>
            </a:r>
          </a:p>
          <a:p>
            <a:pPr marL="342900" indent="-342900">
              <a:spcAft>
                <a:spcPts val="1200"/>
              </a:spcAft>
              <a:buFont typeface="Arial" panose="020B0604020202020204" pitchFamily="34" charset="0"/>
              <a:buChar char="•"/>
            </a:pPr>
            <a:r>
              <a:rPr lang="en-US" sz="2000" dirty="0" smtClean="0">
                <a:solidFill>
                  <a:srgbClr val="000000"/>
                </a:solidFill>
              </a:rPr>
              <a:t>Prepare for group planning</a:t>
            </a:r>
          </a:p>
          <a:p>
            <a:pPr marL="342900" indent="-342900">
              <a:spcAft>
                <a:spcPts val="1200"/>
              </a:spcAft>
              <a:buFont typeface="Arial" panose="020B0604020202020204" pitchFamily="34" charset="0"/>
              <a:buChar char="•"/>
            </a:pPr>
            <a:r>
              <a:rPr lang="en-US" sz="2000" dirty="0" smtClean="0">
                <a:solidFill>
                  <a:srgbClr val="000000"/>
                </a:solidFill>
              </a:rPr>
              <a:t>Prepare for individual child planning</a:t>
            </a:r>
          </a:p>
        </p:txBody>
      </p:sp>
      <p:sp>
        <p:nvSpPr>
          <p:cNvPr id="6" name="Oval 5"/>
          <p:cNvSpPr/>
          <p:nvPr/>
        </p:nvSpPr>
        <p:spPr>
          <a:xfrm>
            <a:off x="4060928" y="1535521"/>
            <a:ext cx="4127205" cy="4127205"/>
          </a:xfrm>
          <a:prstGeom prst="ellipse">
            <a:avLst/>
          </a:prstGeom>
          <a:solidFill>
            <a:srgbClr val="7B4891"/>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STEP 3</a:t>
            </a:r>
          </a:p>
          <a:p>
            <a:pPr algn="ctr"/>
            <a:endParaRPr lang="en-US" sz="2800" dirty="0"/>
          </a:p>
          <a:p>
            <a:pPr algn="ctr"/>
            <a:r>
              <a:rPr lang="en-US" sz="2800" dirty="0" smtClean="0"/>
              <a:t>Summarize Results</a:t>
            </a:r>
            <a:endParaRPr lang="en-US" sz="2800" dirty="0"/>
          </a:p>
        </p:txBody>
      </p:sp>
    </p:spTree>
    <p:extLst>
      <p:ext uri="{BB962C8B-B14F-4D97-AF65-F5344CB8AC3E}">
        <p14:creationId xmlns:p14="http://schemas.microsoft.com/office/powerpoint/2010/main" val="227196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98" y="493400"/>
            <a:ext cx="7442790" cy="5557928"/>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4 – Plan and implement strategies</a:t>
            </a:r>
            <a:endParaRPr lang="en-US" dirty="0"/>
          </a:p>
        </p:txBody>
      </p:sp>
      <p:sp>
        <p:nvSpPr>
          <p:cNvPr id="5" name="TextBox 4"/>
          <p:cNvSpPr txBox="1"/>
          <p:nvPr/>
        </p:nvSpPr>
        <p:spPr>
          <a:xfrm>
            <a:off x="818708" y="3014351"/>
            <a:ext cx="2615609" cy="1169551"/>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smtClean="0">
                <a:solidFill>
                  <a:srgbClr val="000000"/>
                </a:solidFill>
              </a:rPr>
              <a:t>Plan for the group</a:t>
            </a:r>
          </a:p>
          <a:p>
            <a:pPr marL="342900" indent="-342900">
              <a:spcAft>
                <a:spcPts val="1200"/>
              </a:spcAft>
              <a:buFont typeface="Arial" panose="020B0604020202020204" pitchFamily="34" charset="0"/>
              <a:buChar char="•"/>
            </a:pPr>
            <a:r>
              <a:rPr lang="en-US" sz="2000" dirty="0" smtClean="0">
                <a:solidFill>
                  <a:srgbClr val="000000"/>
                </a:solidFill>
              </a:rPr>
              <a:t>Plan for each individual child</a:t>
            </a:r>
          </a:p>
        </p:txBody>
      </p:sp>
      <p:sp>
        <p:nvSpPr>
          <p:cNvPr id="8" name="Oval 7"/>
          <p:cNvSpPr/>
          <p:nvPr/>
        </p:nvSpPr>
        <p:spPr>
          <a:xfrm>
            <a:off x="4273933" y="1535523"/>
            <a:ext cx="4127205" cy="4127205"/>
          </a:xfrm>
          <a:prstGeom prst="ellipse">
            <a:avLst/>
          </a:prstGeom>
          <a:solidFill>
            <a:srgbClr val="345DA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STEP 4</a:t>
            </a:r>
          </a:p>
          <a:p>
            <a:pPr algn="ctr"/>
            <a:endParaRPr lang="en-US" sz="2800" dirty="0"/>
          </a:p>
          <a:p>
            <a:pPr algn="ctr"/>
            <a:r>
              <a:rPr lang="en-US" sz="2800" dirty="0" smtClean="0"/>
              <a:t>Plan and Implement Strategies</a:t>
            </a:r>
            <a:endParaRPr lang="en-US" sz="2800" dirty="0"/>
          </a:p>
        </p:txBody>
      </p:sp>
    </p:spTree>
    <p:extLst>
      <p:ext uri="{BB962C8B-B14F-4D97-AF65-F5344CB8AC3E}">
        <p14:creationId xmlns:p14="http://schemas.microsoft.com/office/powerpoint/2010/main" val="186269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lnSpc>
                <a:spcPct val="150000"/>
              </a:lnSpc>
              <a:buFont typeface="Arial" panose="020B0604020202020204" pitchFamily="34" charset="0"/>
              <a:buChar char="•"/>
            </a:pPr>
            <a:r>
              <a:rPr lang="en-US" dirty="0" smtClean="0">
                <a:solidFill>
                  <a:srgbClr val="000000"/>
                </a:solidFill>
              </a:rPr>
              <a:t>Tips and strategies link to assessment results</a:t>
            </a:r>
          </a:p>
          <a:p>
            <a:pPr marL="342900" indent="-342900">
              <a:lnSpc>
                <a:spcPct val="150000"/>
              </a:lnSpc>
              <a:buFont typeface="Arial" panose="020B0604020202020204" pitchFamily="34" charset="0"/>
              <a:buChar char="•"/>
            </a:pPr>
            <a:r>
              <a:rPr lang="en-US" dirty="0" smtClean="0">
                <a:solidFill>
                  <a:srgbClr val="000000"/>
                </a:solidFill>
              </a:rPr>
              <a:t>Tips for individual children and the group</a:t>
            </a:r>
            <a:endParaRPr lang="en-US" dirty="0">
              <a:solidFill>
                <a:srgbClr val="000000"/>
              </a:solidFill>
            </a:endParaRPr>
          </a:p>
        </p:txBody>
      </p:sp>
      <p:sp>
        <p:nvSpPr>
          <p:cNvPr id="3" name="Title 2"/>
          <p:cNvSpPr>
            <a:spLocks noGrp="1"/>
          </p:cNvSpPr>
          <p:nvPr>
            <p:ph type="title"/>
          </p:nvPr>
        </p:nvSpPr>
        <p:spPr/>
        <p:txBody>
          <a:bodyPr/>
          <a:lstStyle/>
          <a:p>
            <a:r>
              <a:rPr lang="en-US" dirty="0" smtClean="0"/>
              <a:t>Teacher Strategies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9356">
            <a:off x="4830876" y="2604668"/>
            <a:ext cx="2725625" cy="341044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453" r="9074"/>
          <a:stretch/>
        </p:blipFill>
        <p:spPr>
          <a:xfrm rot="20797769">
            <a:off x="960276" y="2819161"/>
            <a:ext cx="2778615" cy="3410445"/>
          </a:xfrm>
          <a:prstGeom prst="rect">
            <a:avLst/>
          </a:prstGeom>
        </p:spPr>
      </p:pic>
    </p:spTree>
    <p:extLst>
      <p:ext uri="{BB962C8B-B14F-4D97-AF65-F5344CB8AC3E}">
        <p14:creationId xmlns:p14="http://schemas.microsoft.com/office/powerpoint/2010/main" val="29291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dirty="0" smtClean="0">
                <a:solidFill>
                  <a:srgbClr val="000000"/>
                </a:solidFill>
              </a:rPr>
              <a:t>Parent-friendly</a:t>
            </a:r>
          </a:p>
          <a:p>
            <a:pPr marL="342900" indent="-342900">
              <a:buFont typeface="Arial" panose="020B0604020202020204" pitchFamily="34" charset="0"/>
              <a:buChar char="•"/>
            </a:pPr>
            <a:r>
              <a:rPr lang="en-US" dirty="0" smtClean="0">
                <a:solidFill>
                  <a:srgbClr val="000000"/>
                </a:solidFill>
              </a:rPr>
              <a:t>Tips are part of everyday routines</a:t>
            </a:r>
          </a:p>
          <a:p>
            <a:pPr marL="342900" indent="-342900">
              <a:buFont typeface="Arial" panose="020B0604020202020204" pitchFamily="34" charset="0"/>
              <a:buChar char="•"/>
            </a:pPr>
            <a:r>
              <a:rPr lang="en-US" dirty="0" smtClean="0">
                <a:solidFill>
                  <a:srgbClr val="000000"/>
                </a:solidFill>
              </a:rPr>
              <a:t>Tips connect what we do NOW to lifelong, FOREVER behaviors</a:t>
            </a:r>
            <a:endParaRPr lang="en-US" dirty="0">
              <a:solidFill>
                <a:srgbClr val="000000"/>
              </a:solidFill>
            </a:endParaRPr>
          </a:p>
        </p:txBody>
      </p:sp>
      <p:sp>
        <p:nvSpPr>
          <p:cNvPr id="3" name="Title 2"/>
          <p:cNvSpPr>
            <a:spLocks noGrp="1"/>
          </p:cNvSpPr>
          <p:nvPr>
            <p:ph type="title"/>
          </p:nvPr>
        </p:nvSpPr>
        <p:spPr/>
        <p:txBody>
          <a:bodyPr/>
          <a:lstStyle/>
          <a:p>
            <a:r>
              <a:rPr lang="en-US" dirty="0" smtClean="0"/>
              <a:t>Parent/Family Strategies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7729">
            <a:off x="1162728" y="3098184"/>
            <a:ext cx="2805273" cy="28278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1572">
            <a:off x="4824661" y="2946556"/>
            <a:ext cx="2815390" cy="2827958"/>
          </a:xfrm>
          <a:prstGeom prst="rect">
            <a:avLst/>
          </a:prstGeom>
        </p:spPr>
      </p:pic>
    </p:spTree>
    <p:extLst>
      <p:ext uri="{BB962C8B-B14F-4D97-AF65-F5344CB8AC3E}">
        <p14:creationId xmlns:p14="http://schemas.microsoft.com/office/powerpoint/2010/main" val="23135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5 – Review progress and adjust</a:t>
            </a:r>
            <a:endParaRPr lang="en-US" dirty="0"/>
          </a:p>
        </p:txBody>
      </p:sp>
      <p:sp>
        <p:nvSpPr>
          <p:cNvPr id="5" name="TextBox 4"/>
          <p:cNvSpPr txBox="1"/>
          <p:nvPr/>
        </p:nvSpPr>
        <p:spPr>
          <a:xfrm>
            <a:off x="818708" y="2552687"/>
            <a:ext cx="2615609" cy="2092881"/>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smtClean="0">
                <a:solidFill>
                  <a:srgbClr val="000000"/>
                </a:solidFill>
              </a:rPr>
              <a:t>Monitor the effectiveness of group and individual plans</a:t>
            </a:r>
          </a:p>
          <a:p>
            <a:pPr marL="342900" indent="-342900">
              <a:spcAft>
                <a:spcPts val="1200"/>
              </a:spcAft>
              <a:buFont typeface="Arial" panose="020B0604020202020204" pitchFamily="34" charset="0"/>
              <a:buChar char="•"/>
            </a:pPr>
            <a:r>
              <a:rPr lang="en-US" sz="2000" dirty="0" smtClean="0">
                <a:solidFill>
                  <a:srgbClr val="000000"/>
                </a:solidFill>
              </a:rPr>
              <a:t>Adjust plans as necessary</a:t>
            </a:r>
          </a:p>
        </p:txBody>
      </p:sp>
      <p:sp>
        <p:nvSpPr>
          <p:cNvPr id="7" name="Oval 6"/>
          <p:cNvSpPr/>
          <p:nvPr/>
        </p:nvSpPr>
        <p:spPr>
          <a:xfrm>
            <a:off x="4136064" y="1535523"/>
            <a:ext cx="4127205" cy="4127205"/>
          </a:xfrm>
          <a:prstGeom prst="ellipse">
            <a:avLst/>
          </a:prstGeom>
          <a:solidFill>
            <a:srgbClr val="E48439"/>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STEP 5</a:t>
            </a:r>
          </a:p>
          <a:p>
            <a:pPr algn="ctr"/>
            <a:endParaRPr lang="en-US" sz="2800" dirty="0"/>
          </a:p>
          <a:p>
            <a:pPr algn="ctr"/>
            <a:r>
              <a:rPr lang="en-US" sz="2800" dirty="0" smtClean="0"/>
              <a:t>Review Progress and Adjust</a:t>
            </a:r>
            <a:endParaRPr lang="en-US" sz="2800" dirty="0"/>
          </a:p>
        </p:txBody>
      </p:sp>
    </p:spTree>
    <p:extLst>
      <p:ext uri="{BB962C8B-B14F-4D97-AF65-F5344CB8AC3E}">
        <p14:creationId xmlns:p14="http://schemas.microsoft.com/office/powerpoint/2010/main" val="173029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Adult Resilience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44" y="923601"/>
            <a:ext cx="8298712" cy="41037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513" y="2615582"/>
            <a:ext cx="2604975" cy="3900552"/>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4505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30080" y="451459"/>
            <a:ext cx="6283841" cy="6283841"/>
          </a:xfrm>
        </p:spPr>
      </p:pic>
      <p:sp>
        <p:nvSpPr>
          <p:cNvPr id="3" name="Title 2"/>
          <p:cNvSpPr>
            <a:spLocks noGrp="1"/>
          </p:cNvSpPr>
          <p:nvPr>
            <p:ph type="title"/>
          </p:nvPr>
        </p:nvSpPr>
        <p:spPr/>
        <p:txBody>
          <a:bodyPr/>
          <a:lstStyle/>
          <a:p>
            <a:r>
              <a:rPr lang="en-US" dirty="0" smtClean="0"/>
              <a:t>Assess and plan </a:t>
            </a:r>
            <a:r>
              <a:rPr lang="en-US" u="sng" dirty="0" smtClean="0"/>
              <a:t>online</a:t>
            </a:r>
            <a:r>
              <a:rPr lang="en-US" dirty="0" smtClean="0"/>
              <a:t> with the e-DECA</a:t>
            </a:r>
            <a:endParaRPr lang="en-US" dirty="0"/>
          </a:p>
        </p:txBody>
      </p:sp>
    </p:spTree>
    <p:extLst>
      <p:ext uri="{BB962C8B-B14F-4D97-AF65-F5344CB8AC3E}">
        <p14:creationId xmlns:p14="http://schemas.microsoft.com/office/powerpoint/2010/main" val="6045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9934" y="3463506"/>
            <a:ext cx="8964133" cy="1462087"/>
          </a:xfrm>
        </p:spPr>
        <p:txBody>
          <a:bodyPr anchor="ctr">
            <a:noAutofit/>
          </a:bodyPr>
          <a:lstStyle/>
          <a:p>
            <a:pPr>
              <a:lnSpc>
                <a:spcPct val="120000"/>
              </a:lnSpc>
            </a:pPr>
            <a:r>
              <a:rPr lang="en-US" sz="6000" dirty="0" smtClean="0"/>
              <a:t>THANK YOU!</a:t>
            </a:r>
            <a:endParaRPr lang="en-US" sz="6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98" y="1504479"/>
            <a:ext cx="7708605" cy="1523851"/>
          </a:xfrm>
          <a:prstGeom prst="rect">
            <a:avLst/>
          </a:prstGeom>
        </p:spPr>
      </p:pic>
    </p:spTree>
    <p:extLst>
      <p:ext uri="{BB962C8B-B14F-4D97-AF65-F5344CB8AC3E}">
        <p14:creationId xmlns:p14="http://schemas.microsoft.com/office/powerpoint/2010/main" val="13190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6471" cy="6858000"/>
          </a:xfrm>
          <a:prstGeom prst="rect">
            <a:avLst/>
          </a:prstGeom>
        </p:spPr>
      </p:pic>
      <p:sp>
        <p:nvSpPr>
          <p:cNvPr id="3" name="TextBox 2"/>
          <p:cNvSpPr txBox="1"/>
          <p:nvPr/>
        </p:nvSpPr>
        <p:spPr>
          <a:xfrm>
            <a:off x="4253023" y="946297"/>
            <a:ext cx="5326912" cy="2985433"/>
          </a:xfrm>
          <a:prstGeom prst="rect">
            <a:avLst/>
          </a:prstGeom>
          <a:noFill/>
        </p:spPr>
        <p:txBody>
          <a:bodyPr wrap="square" rtlCol="0">
            <a:spAutoFit/>
          </a:bodyPr>
          <a:lstStyle/>
          <a:p>
            <a:r>
              <a:rPr lang="en-US" sz="4800" b="1" dirty="0" smtClean="0">
                <a:solidFill>
                  <a:srgbClr val="00664D"/>
                </a:solidFill>
              </a:rPr>
              <a:t>Resilience</a:t>
            </a:r>
          </a:p>
          <a:p>
            <a:endParaRPr lang="en-US" sz="2800" b="1" dirty="0">
              <a:solidFill>
                <a:srgbClr val="000000"/>
              </a:solidFill>
            </a:endParaRPr>
          </a:p>
          <a:p>
            <a:r>
              <a:rPr lang="en-US" sz="2800" dirty="0" smtClean="0">
                <a:solidFill>
                  <a:srgbClr val="000000"/>
                </a:solidFill>
              </a:rPr>
              <a:t>The ability to bounce back</a:t>
            </a:r>
          </a:p>
          <a:p>
            <a:endParaRPr lang="en-US" sz="2800" dirty="0">
              <a:solidFill>
                <a:srgbClr val="000000"/>
              </a:solidFill>
            </a:endParaRPr>
          </a:p>
          <a:p>
            <a:r>
              <a:rPr lang="en-US" sz="2800" dirty="0" smtClean="0">
                <a:solidFill>
                  <a:srgbClr val="000000"/>
                </a:solidFill>
              </a:rPr>
              <a:t>The ability to overcome misfortune or change</a:t>
            </a:r>
            <a:endParaRPr lang="en-US" sz="2800" dirty="0">
              <a:solidFill>
                <a:srgbClr val="000000"/>
              </a:solidFill>
            </a:endParaRPr>
          </a:p>
        </p:txBody>
      </p:sp>
    </p:spTree>
    <p:extLst>
      <p:ext uri="{BB962C8B-B14F-4D97-AF65-F5344CB8AC3E}">
        <p14:creationId xmlns:p14="http://schemas.microsoft.com/office/powerpoint/2010/main" val="40790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6" name="TextBox 5"/>
          <p:cNvSpPr txBox="1"/>
          <p:nvPr/>
        </p:nvSpPr>
        <p:spPr>
          <a:xfrm>
            <a:off x="636181" y="2562446"/>
            <a:ext cx="3179135" cy="1569660"/>
          </a:xfrm>
          <a:prstGeom prst="rect">
            <a:avLst/>
          </a:prstGeom>
          <a:solidFill>
            <a:srgbClr val="416B7E"/>
          </a:solidFill>
        </p:spPr>
        <p:txBody>
          <a:bodyPr wrap="square" rtlCol="0">
            <a:spAutoFit/>
          </a:bodyPr>
          <a:lstStyle/>
          <a:p>
            <a:pPr algn="ctr"/>
            <a:r>
              <a:rPr lang="en-US" sz="4800" b="1" dirty="0" smtClean="0">
                <a:solidFill>
                  <a:schemeClr val="bg1"/>
                </a:solidFill>
              </a:rPr>
              <a:t>Risk</a:t>
            </a:r>
          </a:p>
          <a:p>
            <a:pPr algn="ctr"/>
            <a:r>
              <a:rPr lang="en-US" sz="4800" b="1" dirty="0" smtClean="0">
                <a:solidFill>
                  <a:schemeClr val="bg1"/>
                </a:solidFill>
              </a:rPr>
              <a:t>Factors</a:t>
            </a:r>
            <a:endParaRPr lang="en-US" sz="2800" dirty="0">
              <a:solidFill>
                <a:schemeClr val="bg1"/>
              </a:solidFill>
            </a:endParaRPr>
          </a:p>
        </p:txBody>
      </p:sp>
      <p:sp>
        <p:nvSpPr>
          <p:cNvPr id="7" name="TextBox 6"/>
          <p:cNvSpPr txBox="1"/>
          <p:nvPr/>
        </p:nvSpPr>
        <p:spPr>
          <a:xfrm>
            <a:off x="5328684" y="2562446"/>
            <a:ext cx="3179135" cy="1569660"/>
          </a:xfrm>
          <a:prstGeom prst="rect">
            <a:avLst/>
          </a:prstGeom>
          <a:solidFill>
            <a:srgbClr val="FDB609"/>
          </a:solidFill>
        </p:spPr>
        <p:txBody>
          <a:bodyPr wrap="square" rtlCol="0">
            <a:spAutoFit/>
          </a:bodyPr>
          <a:lstStyle/>
          <a:p>
            <a:pPr algn="ctr"/>
            <a:r>
              <a:rPr lang="en-US" sz="4800" b="1" dirty="0" smtClean="0">
                <a:solidFill>
                  <a:schemeClr val="bg1"/>
                </a:solidFill>
              </a:rPr>
              <a:t>Protective</a:t>
            </a:r>
          </a:p>
          <a:p>
            <a:pPr algn="ctr"/>
            <a:r>
              <a:rPr lang="en-US" sz="4800" b="1" dirty="0" smtClean="0">
                <a:solidFill>
                  <a:schemeClr val="bg1"/>
                </a:solidFill>
              </a:rPr>
              <a:t>Factors</a:t>
            </a:r>
            <a:endParaRPr lang="en-US" sz="2800" dirty="0">
              <a:solidFill>
                <a:schemeClr val="bg1"/>
              </a:solidFill>
            </a:endParaRPr>
          </a:p>
        </p:txBody>
      </p:sp>
    </p:spTree>
    <p:extLst>
      <p:ext uri="{BB962C8B-B14F-4D97-AF65-F5344CB8AC3E}">
        <p14:creationId xmlns:p14="http://schemas.microsoft.com/office/powerpoint/2010/main" val="112924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17514" y="1344177"/>
            <a:ext cx="5448666" cy="3684248"/>
            <a:chOff x="1985791" y="644236"/>
            <a:chExt cx="8220418" cy="5569529"/>
          </a:xfrm>
          <a:solidFill>
            <a:srgbClr val="006652"/>
          </a:solidFill>
        </p:grpSpPr>
        <p:sp>
          <p:nvSpPr>
            <p:cNvPr id="3" name="Isosceles Triangle 2"/>
            <p:cNvSpPr/>
            <p:nvPr/>
          </p:nvSpPr>
          <p:spPr>
            <a:xfrm>
              <a:off x="7845052" y="1425633"/>
              <a:ext cx="1903615" cy="2211185"/>
            </a:xfrm>
            <a:prstGeom prst="triangle">
              <a:avLst/>
            </a:prstGeom>
            <a:noFill/>
            <a:ln w="38100" cap="flat" cmpd="sng" algn="ctr">
              <a:solidFill>
                <a:srgbClr val="006652"/>
              </a:solid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 name="Isosceles Triangle 3"/>
            <p:cNvSpPr/>
            <p:nvPr/>
          </p:nvSpPr>
          <p:spPr>
            <a:xfrm>
              <a:off x="2443334" y="1425633"/>
              <a:ext cx="1903615" cy="2211185"/>
            </a:xfrm>
            <a:prstGeom prst="triangle">
              <a:avLst/>
            </a:prstGeom>
            <a:noFill/>
            <a:ln w="38100" cap="flat" cmpd="sng" algn="ctr">
              <a:solidFill>
                <a:srgbClr val="006652"/>
              </a:solid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 name="Isosceles Triangle 4"/>
            <p:cNvSpPr/>
            <p:nvPr/>
          </p:nvSpPr>
          <p:spPr>
            <a:xfrm>
              <a:off x="5829386" y="644236"/>
              <a:ext cx="581891" cy="5345085"/>
            </a:xfrm>
            <a:prstGeom prst="triangl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 name="Flowchart: Delay 5"/>
            <p:cNvSpPr/>
            <p:nvPr/>
          </p:nvSpPr>
          <p:spPr>
            <a:xfrm rot="16200000">
              <a:off x="5866794" y="3861263"/>
              <a:ext cx="507076" cy="4197928"/>
            </a:xfrm>
            <a:prstGeom prst="flowChartDelay">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 name="Oval 6"/>
            <p:cNvSpPr/>
            <p:nvPr/>
          </p:nvSpPr>
          <p:spPr>
            <a:xfrm>
              <a:off x="5920826" y="644236"/>
              <a:ext cx="399011" cy="399011"/>
            </a:xfrm>
            <a:prstGeom prst="ellips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8" name="Diamond 7"/>
            <p:cNvSpPr/>
            <p:nvPr/>
          </p:nvSpPr>
          <p:spPr>
            <a:xfrm>
              <a:off x="2705878" y="1242753"/>
              <a:ext cx="6828906" cy="315884"/>
            </a:xfrm>
            <a:prstGeom prst="diamond">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9" name="Oval 8"/>
            <p:cNvSpPr/>
            <p:nvPr/>
          </p:nvSpPr>
          <p:spPr>
            <a:xfrm>
              <a:off x="2708649" y="1260068"/>
              <a:ext cx="281254" cy="281254"/>
            </a:xfrm>
            <a:prstGeom prst="ellips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0" name="Oval 9"/>
            <p:cNvSpPr/>
            <p:nvPr/>
          </p:nvSpPr>
          <p:spPr>
            <a:xfrm>
              <a:off x="9253530" y="1260068"/>
              <a:ext cx="281254" cy="281254"/>
            </a:xfrm>
            <a:prstGeom prst="ellipse">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1" name="Chord 10"/>
            <p:cNvSpPr/>
            <p:nvPr/>
          </p:nvSpPr>
          <p:spPr>
            <a:xfrm rot="16200000">
              <a:off x="3009640" y="2201842"/>
              <a:ext cx="771002" cy="2818700"/>
            </a:xfrm>
            <a:prstGeom prst="chord">
              <a:avLst>
                <a:gd name="adj1" fmla="val 5398181"/>
                <a:gd name="adj2" fmla="val 16177369"/>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2" name="Chord 11"/>
            <p:cNvSpPr/>
            <p:nvPr/>
          </p:nvSpPr>
          <p:spPr>
            <a:xfrm rot="16200000">
              <a:off x="8411358" y="2201842"/>
              <a:ext cx="771002" cy="2818700"/>
            </a:xfrm>
            <a:prstGeom prst="chord">
              <a:avLst>
                <a:gd name="adj1" fmla="val 5398181"/>
                <a:gd name="adj2" fmla="val 16177369"/>
              </a:avLst>
            </a:prstGeom>
            <a:grpFill/>
            <a:ln w="25400" cap="flat" cmpd="sng" algn="ctr">
              <a:no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smtClean="0">
                <a:ln>
                  <a:noFill/>
                </a:ln>
                <a:solidFill>
                  <a:srgbClr val="FFFFFF"/>
                </a:solidFill>
                <a:effectLst/>
                <a:uLnTx/>
                <a:uFillTx/>
                <a:latin typeface="Arial"/>
                <a:ea typeface="+mn-ea"/>
                <a:cs typeface="+mn-cs"/>
              </a:endParaRPr>
            </a:p>
          </p:txBody>
        </p:sp>
      </p:grpSp>
      <p:grpSp>
        <p:nvGrpSpPr>
          <p:cNvPr id="13" name="Group 12"/>
          <p:cNvGrpSpPr/>
          <p:nvPr/>
        </p:nvGrpSpPr>
        <p:grpSpPr>
          <a:xfrm>
            <a:off x="1426705" y="5004538"/>
            <a:ext cx="6262538" cy="553806"/>
            <a:chOff x="1856159" y="5909050"/>
            <a:chExt cx="8350050" cy="738408"/>
          </a:xfrm>
        </p:grpSpPr>
        <p:cxnSp>
          <p:nvCxnSpPr>
            <p:cNvPr id="14" name="Straight Arrow Connector 13"/>
            <p:cNvCxnSpPr/>
            <p:nvPr/>
          </p:nvCxnSpPr>
          <p:spPr>
            <a:xfrm>
              <a:off x="3815588" y="6216828"/>
              <a:ext cx="4560825" cy="0"/>
            </a:xfrm>
            <a:prstGeom prst="straightConnector1">
              <a:avLst/>
            </a:prstGeom>
            <a:noFill/>
            <a:ln w="57150" cap="flat" cmpd="sng" algn="ctr">
              <a:solidFill>
                <a:srgbClr val="000000"/>
              </a:solidFill>
              <a:prstDash val="solid"/>
              <a:headEnd type="triangle"/>
              <a:tailEnd type="triangle"/>
            </a:ln>
            <a:effectLst/>
          </p:spPr>
        </p:cxnSp>
        <p:sp>
          <p:nvSpPr>
            <p:cNvPr id="15" name="TextBox 14"/>
            <p:cNvSpPr txBox="1"/>
            <p:nvPr/>
          </p:nvSpPr>
          <p:spPr>
            <a:xfrm>
              <a:off x="5116285" y="6278126"/>
              <a:ext cx="195942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cs typeface="Arial" panose="020B0604020202020204" pitchFamily="34" charset="0"/>
                </a:rPr>
                <a:t>Outcome</a:t>
              </a:r>
              <a:endParaRPr kumimoji="0" lang="en-US" sz="135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16" name="TextBox 15"/>
            <p:cNvSpPr txBox="1"/>
            <p:nvPr/>
          </p:nvSpPr>
          <p:spPr>
            <a:xfrm>
              <a:off x="1856159" y="5909051"/>
              <a:ext cx="1959429" cy="615553"/>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cs typeface="Arial" panose="020B0604020202020204" pitchFamily="34" charset="0"/>
                </a:rPr>
                <a:t>Negative: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0000"/>
                  </a:solidFill>
                  <a:effectLst/>
                  <a:uLnTx/>
                  <a:uFillTx/>
                  <a:cs typeface="Arial" panose="020B0604020202020204" pitchFamily="34" charset="0"/>
                </a:rPr>
                <a:t>VULNERABILITY</a:t>
              </a:r>
              <a:endParaRPr kumimoji="0" lang="en-US" sz="1350" b="1" i="0" u="none" strike="noStrike" kern="0" cap="none" spc="0" normalizeH="0" baseline="0" noProof="0" dirty="0" smtClean="0">
                <a:ln>
                  <a:noFill/>
                </a:ln>
                <a:solidFill>
                  <a:srgbClr val="FF0000"/>
                </a:solidFill>
                <a:effectLst/>
                <a:uLnTx/>
                <a:uFillTx/>
                <a:cs typeface="Arial" panose="020B0604020202020204" pitchFamily="34" charset="0"/>
              </a:endParaRPr>
            </a:p>
          </p:txBody>
        </p:sp>
        <p:sp>
          <p:nvSpPr>
            <p:cNvPr id="17" name="TextBox 16"/>
            <p:cNvSpPr txBox="1"/>
            <p:nvPr/>
          </p:nvSpPr>
          <p:spPr>
            <a:xfrm>
              <a:off x="8246780" y="5909050"/>
              <a:ext cx="1959429" cy="61555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cs typeface="Arial" panose="020B0604020202020204" pitchFamily="34" charset="0"/>
                </a:rPr>
                <a:t>Positive: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B050"/>
                  </a:solidFill>
                  <a:effectLst/>
                  <a:uLnTx/>
                  <a:uFillTx/>
                  <a:cs typeface="Arial" panose="020B0604020202020204" pitchFamily="34" charset="0"/>
                </a:rPr>
                <a:t>RESILIENCE</a:t>
              </a:r>
              <a:endParaRPr kumimoji="0" lang="en-US" sz="1350" b="1" i="0" u="none" strike="noStrike" kern="0" cap="none" spc="0" normalizeH="0" baseline="0" noProof="0" dirty="0" smtClean="0">
                <a:ln>
                  <a:noFill/>
                </a:ln>
                <a:solidFill>
                  <a:srgbClr val="00B050"/>
                </a:solidFill>
                <a:effectLst/>
                <a:uLnTx/>
                <a:uFillTx/>
                <a:cs typeface="Arial" panose="020B0604020202020204" pitchFamily="34" charset="0"/>
              </a:endParaRPr>
            </a:p>
          </p:txBody>
        </p:sp>
      </p:grpSp>
      <p:sp>
        <p:nvSpPr>
          <p:cNvPr id="18" name="Title 1"/>
          <p:cNvSpPr txBox="1">
            <a:spLocks/>
          </p:cNvSpPr>
          <p:nvPr/>
        </p:nvSpPr>
        <p:spPr>
          <a:xfrm>
            <a:off x="3059733" y="862794"/>
            <a:ext cx="3166062" cy="557213"/>
          </a:xfrm>
          <a:prstGeom prst="rect">
            <a:avLst/>
          </a:prstGeom>
        </p:spPr>
        <p:txBody>
          <a:bodyPr vert="horz" lIns="0" tIns="34290" rIns="0" bIns="34290" rtlCol="0" anchor="t">
            <a:noAutofit/>
          </a:bodyPr>
          <a:lst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00664D"/>
                </a:solidFill>
                <a:effectLst/>
                <a:uLnTx/>
                <a:uFillTx/>
                <a:latin typeface="Arial" panose="020B0604020202020204" pitchFamily="34" charset="0"/>
                <a:ea typeface="+mj-ea"/>
                <a:cs typeface="Arial" panose="020B0604020202020204" pitchFamily="34" charset="0"/>
              </a:rPr>
              <a:t>Resilience Model</a:t>
            </a:r>
          </a:p>
        </p:txBody>
      </p:sp>
      <p:sp>
        <p:nvSpPr>
          <p:cNvPr id="19" name="TextBox 18"/>
          <p:cNvSpPr txBox="1"/>
          <p:nvPr/>
        </p:nvSpPr>
        <p:spPr>
          <a:xfrm>
            <a:off x="1813597" y="2260679"/>
            <a:ext cx="1872212" cy="1050288"/>
          </a:xfrm>
          <a:prstGeom prst="rect">
            <a:avLst/>
          </a:prstGeom>
          <a:solidFill>
            <a:srgbClr val="FFFFFF"/>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25" b="1" i="0" u="none" strike="noStrike" kern="0" cap="none" spc="0" normalizeH="0" baseline="0" noProof="0" dirty="0" smtClean="0">
                <a:ln>
                  <a:noFill/>
                </a:ln>
                <a:solidFill>
                  <a:srgbClr val="D82B2B"/>
                </a:solidFill>
                <a:effectLst/>
                <a:uLnTx/>
                <a:uFillTx/>
                <a:cs typeface="Arial" panose="020B0604020202020204" pitchFamily="34" charset="0"/>
              </a:rPr>
              <a:t>RISK FACTORS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20" name="TextBox 19"/>
          <p:cNvSpPr txBox="1"/>
          <p:nvPr/>
        </p:nvSpPr>
        <p:spPr>
          <a:xfrm>
            <a:off x="5393968" y="2270735"/>
            <a:ext cx="1872213" cy="1050288"/>
          </a:xfrm>
          <a:prstGeom prst="rect">
            <a:avLst/>
          </a:prstGeom>
          <a:solidFill>
            <a:srgbClr val="FFFFFF"/>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25" b="1" i="0" u="none" strike="noStrike" kern="0" cap="none" spc="0" normalizeH="0" baseline="0" noProof="0" dirty="0" smtClean="0">
                <a:ln>
                  <a:noFill/>
                </a:ln>
                <a:solidFill>
                  <a:srgbClr val="00B050"/>
                </a:solidFill>
                <a:effectLst/>
                <a:uLnTx/>
                <a:uFillTx/>
                <a:cs typeface="Arial" panose="020B0604020202020204" pitchFamily="34" charset="0"/>
              </a:rPr>
              <a:t>PROTECTIVE FACTORS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cs typeface="Arial" panose="020B0604020202020204" pitchFamily="34" charset="0"/>
            </a:endParaRPr>
          </a:p>
        </p:txBody>
      </p:sp>
      <p:sp>
        <p:nvSpPr>
          <p:cNvPr id="21" name="TextBox 20"/>
          <p:cNvSpPr txBox="1"/>
          <p:nvPr/>
        </p:nvSpPr>
        <p:spPr>
          <a:xfrm>
            <a:off x="1929046" y="2538062"/>
            <a:ext cx="1662833" cy="276999"/>
          </a:xfrm>
          <a:prstGeom prst="rect">
            <a:avLst/>
          </a:prstGeom>
          <a:noFill/>
        </p:spPr>
        <p:txBody>
          <a:bodyPr wrap="square" rtlCol="0">
            <a:spAutoFit/>
          </a:bodyPr>
          <a:lstStyle/>
          <a:p>
            <a:pPr algn="ctr"/>
            <a:r>
              <a:rPr lang="en-US" sz="1200" b="1" dirty="0">
                <a:solidFill>
                  <a:srgbClr val="D82B2B"/>
                </a:solidFill>
                <a:cs typeface="Arial" panose="020B0604020202020204" pitchFamily="34" charset="0"/>
              </a:rPr>
              <a:t>ENVIRONMENT</a:t>
            </a:r>
          </a:p>
        </p:txBody>
      </p:sp>
      <p:sp>
        <p:nvSpPr>
          <p:cNvPr id="22" name="TextBox 21"/>
          <p:cNvSpPr txBox="1"/>
          <p:nvPr/>
        </p:nvSpPr>
        <p:spPr>
          <a:xfrm>
            <a:off x="1929046" y="2808547"/>
            <a:ext cx="1662833" cy="276999"/>
          </a:xfrm>
          <a:prstGeom prst="rect">
            <a:avLst/>
          </a:prstGeom>
          <a:noFill/>
        </p:spPr>
        <p:txBody>
          <a:bodyPr wrap="square" rtlCol="0">
            <a:spAutoFit/>
          </a:bodyPr>
          <a:lstStyle/>
          <a:p>
            <a:pPr algn="ctr"/>
            <a:r>
              <a:rPr lang="en-US" sz="1200" b="1" dirty="0">
                <a:solidFill>
                  <a:srgbClr val="D82B2B"/>
                </a:solidFill>
                <a:cs typeface="Arial" panose="020B0604020202020204" pitchFamily="34" charset="0"/>
              </a:rPr>
              <a:t>FAMILY</a:t>
            </a:r>
          </a:p>
        </p:txBody>
      </p:sp>
      <p:sp>
        <p:nvSpPr>
          <p:cNvPr id="23" name="TextBox 22"/>
          <p:cNvSpPr txBox="1"/>
          <p:nvPr/>
        </p:nvSpPr>
        <p:spPr>
          <a:xfrm>
            <a:off x="1929046" y="3080922"/>
            <a:ext cx="1662833" cy="276999"/>
          </a:xfrm>
          <a:prstGeom prst="rect">
            <a:avLst/>
          </a:prstGeom>
          <a:noFill/>
        </p:spPr>
        <p:txBody>
          <a:bodyPr wrap="square" rtlCol="0">
            <a:spAutoFit/>
          </a:bodyPr>
          <a:lstStyle/>
          <a:p>
            <a:pPr algn="ctr"/>
            <a:r>
              <a:rPr lang="en-US" sz="1200" b="1" dirty="0">
                <a:solidFill>
                  <a:srgbClr val="D82B2B"/>
                </a:solidFill>
                <a:cs typeface="Arial" panose="020B0604020202020204" pitchFamily="34" charset="0"/>
              </a:rPr>
              <a:t>WITHIN</a:t>
            </a:r>
          </a:p>
        </p:txBody>
      </p:sp>
      <p:sp>
        <p:nvSpPr>
          <p:cNvPr id="24" name="TextBox 23"/>
          <p:cNvSpPr txBox="1"/>
          <p:nvPr/>
        </p:nvSpPr>
        <p:spPr>
          <a:xfrm>
            <a:off x="5473948" y="2538062"/>
            <a:ext cx="1662833" cy="276999"/>
          </a:xfrm>
          <a:prstGeom prst="rect">
            <a:avLst/>
          </a:prstGeom>
          <a:noFill/>
        </p:spPr>
        <p:txBody>
          <a:bodyPr wrap="square" rtlCol="0">
            <a:spAutoFit/>
          </a:bodyPr>
          <a:lstStyle/>
          <a:p>
            <a:pPr algn="ctr"/>
            <a:r>
              <a:rPr lang="en-US" sz="1200" b="1" dirty="0">
                <a:solidFill>
                  <a:srgbClr val="00B050"/>
                </a:solidFill>
                <a:cs typeface="Arial" panose="020B0604020202020204" pitchFamily="34" charset="0"/>
              </a:rPr>
              <a:t>ENVIRONMENT</a:t>
            </a:r>
          </a:p>
        </p:txBody>
      </p:sp>
      <p:sp>
        <p:nvSpPr>
          <p:cNvPr id="25" name="TextBox 24"/>
          <p:cNvSpPr txBox="1"/>
          <p:nvPr/>
        </p:nvSpPr>
        <p:spPr>
          <a:xfrm>
            <a:off x="5471574" y="2778309"/>
            <a:ext cx="1662833" cy="276999"/>
          </a:xfrm>
          <a:prstGeom prst="rect">
            <a:avLst/>
          </a:prstGeom>
          <a:noFill/>
        </p:spPr>
        <p:txBody>
          <a:bodyPr wrap="square" rtlCol="0">
            <a:spAutoFit/>
          </a:bodyPr>
          <a:lstStyle/>
          <a:p>
            <a:pPr algn="ctr"/>
            <a:r>
              <a:rPr lang="en-US" sz="1200" b="1" dirty="0">
                <a:solidFill>
                  <a:srgbClr val="00B050"/>
                </a:solidFill>
                <a:cs typeface="Arial" panose="020B0604020202020204" pitchFamily="34" charset="0"/>
              </a:rPr>
              <a:t>FAMILY</a:t>
            </a:r>
          </a:p>
        </p:txBody>
      </p:sp>
      <p:sp>
        <p:nvSpPr>
          <p:cNvPr id="26" name="TextBox 25"/>
          <p:cNvSpPr txBox="1"/>
          <p:nvPr/>
        </p:nvSpPr>
        <p:spPr>
          <a:xfrm>
            <a:off x="5471573" y="3043161"/>
            <a:ext cx="1662833" cy="276999"/>
          </a:xfrm>
          <a:prstGeom prst="rect">
            <a:avLst/>
          </a:prstGeom>
          <a:noFill/>
        </p:spPr>
        <p:txBody>
          <a:bodyPr wrap="square" rtlCol="0">
            <a:spAutoFit/>
          </a:bodyPr>
          <a:lstStyle/>
          <a:p>
            <a:pPr algn="ctr"/>
            <a:r>
              <a:rPr lang="en-US" sz="1200" b="1" dirty="0">
                <a:solidFill>
                  <a:srgbClr val="00B050"/>
                </a:solidFill>
                <a:cs typeface="Arial" panose="020B0604020202020204" pitchFamily="34" charset="0"/>
              </a:rPr>
              <a:t>WITHIN</a:t>
            </a:r>
          </a:p>
        </p:txBody>
      </p:sp>
    </p:spTree>
    <p:extLst>
      <p:ext uri="{BB962C8B-B14F-4D97-AF65-F5344CB8AC3E}">
        <p14:creationId xmlns:p14="http://schemas.microsoft.com/office/powerpoint/2010/main" val="366079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3824" y="4995748"/>
            <a:ext cx="6262538" cy="553806"/>
            <a:chOff x="1856159" y="5909050"/>
            <a:chExt cx="8350050" cy="738408"/>
          </a:xfrm>
        </p:grpSpPr>
        <p:cxnSp>
          <p:nvCxnSpPr>
            <p:cNvPr id="3" name="Straight Arrow Connector 2"/>
            <p:cNvCxnSpPr/>
            <p:nvPr/>
          </p:nvCxnSpPr>
          <p:spPr>
            <a:xfrm>
              <a:off x="3815588" y="6216828"/>
              <a:ext cx="4560825" cy="0"/>
            </a:xfrm>
            <a:prstGeom prst="straightConnector1">
              <a:avLst/>
            </a:prstGeom>
            <a:ln w="571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116285" y="6278126"/>
              <a:ext cx="1959429" cy="369332"/>
            </a:xfrm>
            <a:prstGeom prst="rect">
              <a:avLst/>
            </a:prstGeom>
            <a:noFill/>
          </p:spPr>
          <p:txBody>
            <a:bodyPr wrap="square" rtlCol="0">
              <a:spAutoFit/>
            </a:bodyPr>
            <a:lstStyle/>
            <a:p>
              <a:pPr algn="ctr"/>
              <a:r>
                <a:rPr lang="en-US" sz="1200" dirty="0">
                  <a:solidFill>
                    <a:srgbClr val="000000"/>
                  </a:solidFill>
                  <a:latin typeface="Arial" panose="020B0604020202020204" pitchFamily="34" charset="0"/>
                  <a:cs typeface="Arial" panose="020B0604020202020204" pitchFamily="34" charset="0"/>
                </a:rPr>
                <a:t>Outcome</a:t>
              </a:r>
              <a:endParaRPr lang="en-US" sz="135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1856159" y="5909051"/>
              <a:ext cx="1959429" cy="615553"/>
            </a:xfrm>
            <a:prstGeom prst="rect">
              <a:avLst/>
            </a:prstGeom>
            <a:noFill/>
          </p:spPr>
          <p:txBody>
            <a:bodyPr wrap="square" rtlCol="0" anchor="ctr">
              <a:spAutoFit/>
            </a:bodyPr>
            <a:lstStyle/>
            <a:p>
              <a:pPr algn="ctr"/>
              <a:r>
                <a:rPr lang="en-US" sz="1200" dirty="0">
                  <a:solidFill>
                    <a:srgbClr val="000000"/>
                  </a:solidFill>
                  <a:latin typeface="Arial" panose="020B0604020202020204" pitchFamily="34" charset="0"/>
                  <a:cs typeface="Arial" panose="020B0604020202020204" pitchFamily="34" charset="0"/>
                </a:rPr>
                <a:t>Negative:</a:t>
              </a:r>
            </a:p>
            <a:p>
              <a:pPr algn="ctr"/>
              <a:r>
                <a:rPr lang="en-US" sz="1200" b="1" dirty="0">
                  <a:solidFill>
                    <a:srgbClr val="FF0000"/>
                  </a:solidFill>
                  <a:latin typeface="Arial" panose="020B0604020202020204" pitchFamily="34" charset="0"/>
                  <a:cs typeface="Arial" panose="020B0604020202020204" pitchFamily="34" charset="0"/>
                </a:rPr>
                <a:t>VULNERABILITY</a:t>
              </a:r>
              <a:endParaRPr lang="en-US" sz="135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8246780" y="5909050"/>
              <a:ext cx="1959429" cy="615554"/>
            </a:xfrm>
            <a:prstGeom prst="rect">
              <a:avLst/>
            </a:prstGeom>
            <a:noFill/>
          </p:spPr>
          <p:txBody>
            <a:bodyPr wrap="square" rtlCol="0" anchor="ctr">
              <a:spAutoFit/>
            </a:bodyPr>
            <a:lstStyle/>
            <a:p>
              <a:pPr algn="ctr"/>
              <a:r>
                <a:rPr lang="en-US" sz="1200" dirty="0">
                  <a:solidFill>
                    <a:srgbClr val="000000"/>
                  </a:solidFill>
                  <a:latin typeface="Arial" panose="020B0604020202020204" pitchFamily="34" charset="0"/>
                  <a:cs typeface="Arial" panose="020B0604020202020204" pitchFamily="34" charset="0"/>
                </a:rPr>
                <a:t>Positive:</a:t>
              </a:r>
            </a:p>
            <a:p>
              <a:pPr algn="ctr"/>
              <a:r>
                <a:rPr lang="en-US" sz="1200" b="1" dirty="0">
                  <a:solidFill>
                    <a:srgbClr val="00B050"/>
                  </a:solidFill>
                  <a:latin typeface="Arial" panose="020B0604020202020204" pitchFamily="34" charset="0"/>
                  <a:cs typeface="Arial" panose="020B0604020202020204" pitchFamily="34" charset="0"/>
                </a:rPr>
                <a:t>RESILIENCE</a:t>
              </a:r>
              <a:endParaRPr lang="en-US" sz="1350" b="1" dirty="0">
                <a:solidFill>
                  <a:srgbClr val="00B050"/>
                </a:solidFill>
                <a:latin typeface="Arial" panose="020B0604020202020204" pitchFamily="34" charset="0"/>
                <a:cs typeface="Arial" panose="020B0604020202020204" pitchFamily="34" charset="0"/>
              </a:endParaRPr>
            </a:p>
          </p:txBody>
        </p:sp>
      </p:grpSp>
      <p:sp>
        <p:nvSpPr>
          <p:cNvPr id="7" name="Title 1"/>
          <p:cNvSpPr txBox="1">
            <a:spLocks/>
          </p:cNvSpPr>
          <p:nvPr/>
        </p:nvSpPr>
        <p:spPr>
          <a:xfrm>
            <a:off x="2716577" y="865621"/>
            <a:ext cx="3947715" cy="557213"/>
          </a:xfrm>
          <a:prstGeom prst="rect">
            <a:avLst/>
          </a:prstGeom>
        </p:spPr>
        <p:txBody>
          <a:bodyPr vert="horz" lIns="0" tIns="34290" rIns="0" bIns="34290" rtlCol="0" anchor="t">
            <a:noAutofit/>
          </a:bodyPr>
          <a:lst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a:lstStyle>
          <a:p>
            <a:pPr algn="ctr">
              <a:defRPr/>
            </a:pPr>
            <a:r>
              <a:rPr lang="en-US" sz="2700" dirty="0"/>
              <a:t>Why Does It Matter?</a:t>
            </a:r>
          </a:p>
        </p:txBody>
      </p:sp>
      <p:sp>
        <p:nvSpPr>
          <p:cNvPr id="8" name="Title 1"/>
          <p:cNvSpPr txBox="1">
            <a:spLocks/>
          </p:cNvSpPr>
          <p:nvPr/>
        </p:nvSpPr>
        <p:spPr>
          <a:xfrm>
            <a:off x="3064726" y="1337714"/>
            <a:ext cx="3166062" cy="557213"/>
          </a:xfrm>
          <a:prstGeom prst="rect">
            <a:avLst/>
          </a:prstGeom>
        </p:spPr>
        <p:txBody>
          <a:bodyPr vert="horz" lIns="0" tIns="34290" rIns="0" bIns="34290" rtlCol="0" anchor="t">
            <a:noAutofit/>
          </a:bodyPr>
          <a:lstStyle>
            <a:lvl1pPr algn="l" defTabSz="457189" rtl="0" eaLnBrk="1" latinLnBrk="0" hangingPunct="1">
              <a:spcBef>
                <a:spcPct val="0"/>
              </a:spcBef>
              <a:buNone/>
              <a:defRPr sz="3600" b="1" kern="1200" cap="none">
                <a:solidFill>
                  <a:srgbClr val="00664D"/>
                </a:solidFill>
                <a:latin typeface="Arial" panose="020B0604020202020204" pitchFamily="34" charset="0"/>
                <a:ea typeface="+mj-ea"/>
                <a:cs typeface="Arial" panose="020B0604020202020204" pitchFamily="34" charset="0"/>
              </a:defRPr>
            </a:lvl1pPr>
          </a:lstStyle>
          <a:p>
            <a:pPr algn="ctr">
              <a:defRPr/>
            </a:pPr>
            <a:r>
              <a:rPr lang="en-US" sz="2700" dirty="0"/>
              <a:t>Resilience Model</a:t>
            </a:r>
          </a:p>
        </p:txBody>
      </p:sp>
      <p:sp>
        <p:nvSpPr>
          <p:cNvPr id="9" name="Oval 8"/>
          <p:cNvSpPr/>
          <p:nvPr/>
        </p:nvSpPr>
        <p:spPr>
          <a:xfrm>
            <a:off x="5872324" y="4754190"/>
            <a:ext cx="1918504" cy="1015679"/>
          </a:xfrm>
          <a:prstGeom prst="ellipse">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10" name="Group 9"/>
          <p:cNvGrpSpPr/>
          <p:nvPr/>
        </p:nvGrpSpPr>
        <p:grpSpPr>
          <a:xfrm>
            <a:off x="1842419" y="1894927"/>
            <a:ext cx="5416183" cy="3207083"/>
            <a:chOff x="1985791" y="644236"/>
            <a:chExt cx="8220418" cy="5569529"/>
          </a:xfrm>
          <a:solidFill>
            <a:srgbClr val="006652"/>
          </a:solidFill>
        </p:grpSpPr>
        <p:sp>
          <p:nvSpPr>
            <p:cNvPr id="11" name="Isosceles Triangle 10"/>
            <p:cNvSpPr/>
            <p:nvPr/>
          </p:nvSpPr>
          <p:spPr>
            <a:xfrm>
              <a:off x="7845052" y="1982979"/>
              <a:ext cx="1903615" cy="2211185"/>
            </a:xfrm>
            <a:prstGeom prst="triangle">
              <a:avLst/>
            </a:prstGeom>
            <a:noFill/>
            <a:ln w="38100">
              <a:solidFill>
                <a:srgbClr val="00665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Isosceles Triangle 11"/>
            <p:cNvSpPr/>
            <p:nvPr/>
          </p:nvSpPr>
          <p:spPr>
            <a:xfrm>
              <a:off x="2443334" y="842149"/>
              <a:ext cx="1903615" cy="2211185"/>
            </a:xfrm>
            <a:prstGeom prst="triangle">
              <a:avLst/>
            </a:prstGeom>
            <a:noFill/>
            <a:ln w="38100">
              <a:solidFill>
                <a:srgbClr val="00665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Isosceles Triangle 12"/>
            <p:cNvSpPr/>
            <p:nvPr/>
          </p:nvSpPr>
          <p:spPr>
            <a:xfrm>
              <a:off x="5829386" y="644236"/>
              <a:ext cx="581891" cy="5345085"/>
            </a:xfrm>
            <a:prstGeom prst="triangl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Flowchart: Delay 13"/>
            <p:cNvSpPr/>
            <p:nvPr/>
          </p:nvSpPr>
          <p:spPr>
            <a:xfrm rot="16200000">
              <a:off x="5866794" y="3861263"/>
              <a:ext cx="507076" cy="4197928"/>
            </a:xfrm>
            <a:prstGeom prst="flowChartDelay">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p:cNvSpPr/>
            <p:nvPr/>
          </p:nvSpPr>
          <p:spPr>
            <a:xfrm>
              <a:off x="5920826" y="644236"/>
              <a:ext cx="399011" cy="399011"/>
            </a:xfrm>
            <a:prstGeom prst="ellips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p:cNvGrpSpPr/>
            <p:nvPr/>
          </p:nvGrpSpPr>
          <p:grpSpPr>
            <a:xfrm rot="720000">
              <a:off x="2705878" y="1242753"/>
              <a:ext cx="6828906" cy="315884"/>
              <a:chOff x="2705878" y="1242753"/>
              <a:chExt cx="6828906" cy="315884"/>
            </a:xfrm>
            <a:grpFill/>
          </p:grpSpPr>
          <p:sp>
            <p:nvSpPr>
              <p:cNvPr id="19" name="Diamond 18"/>
              <p:cNvSpPr/>
              <p:nvPr/>
            </p:nvSpPr>
            <p:spPr>
              <a:xfrm>
                <a:off x="2705878" y="1242753"/>
                <a:ext cx="6828906" cy="315884"/>
              </a:xfrm>
              <a:prstGeom prst="diamond">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Oval 19"/>
              <p:cNvSpPr/>
              <p:nvPr/>
            </p:nvSpPr>
            <p:spPr>
              <a:xfrm>
                <a:off x="2708649" y="1260068"/>
                <a:ext cx="281254" cy="281254"/>
              </a:xfrm>
              <a:prstGeom prst="ellips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Oval 20"/>
              <p:cNvSpPr/>
              <p:nvPr/>
            </p:nvSpPr>
            <p:spPr>
              <a:xfrm>
                <a:off x="9253530" y="1260068"/>
                <a:ext cx="281254" cy="281254"/>
              </a:xfrm>
              <a:prstGeom prst="ellipse">
                <a:avLst/>
              </a:prstGeom>
              <a:grp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Chord 16"/>
            <p:cNvSpPr/>
            <p:nvPr/>
          </p:nvSpPr>
          <p:spPr>
            <a:xfrm rot="16200000">
              <a:off x="3009640" y="1618358"/>
              <a:ext cx="771002" cy="2818700"/>
            </a:xfrm>
            <a:prstGeom prst="chord">
              <a:avLst>
                <a:gd name="adj1" fmla="val 5398181"/>
                <a:gd name="adj2" fmla="val 16177369"/>
              </a:avLst>
            </a:prstGeom>
            <a:grp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Chord 17"/>
            <p:cNvSpPr/>
            <p:nvPr/>
          </p:nvSpPr>
          <p:spPr>
            <a:xfrm rot="16200000">
              <a:off x="8411358" y="2759188"/>
              <a:ext cx="771002" cy="2818700"/>
            </a:xfrm>
            <a:prstGeom prst="chord">
              <a:avLst>
                <a:gd name="adj1" fmla="val 5398181"/>
                <a:gd name="adj2" fmla="val 16177369"/>
              </a:avLst>
            </a:prstGeom>
            <a:grpFill/>
            <a:ln>
              <a:no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2" name="TextBox 21"/>
          <p:cNvSpPr txBox="1"/>
          <p:nvPr/>
        </p:nvSpPr>
        <p:spPr>
          <a:xfrm>
            <a:off x="1827363" y="2405886"/>
            <a:ext cx="1872212" cy="865622"/>
          </a:xfrm>
          <a:prstGeom prst="rect">
            <a:avLst/>
          </a:prstGeom>
          <a:solidFill>
            <a:schemeClr val="bg1"/>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algn="ctr"/>
            <a:r>
              <a:rPr lang="en-US" sz="1125" b="1" dirty="0">
                <a:solidFill>
                  <a:schemeClr val="accent4"/>
                </a:solidFill>
                <a:latin typeface="Arial" panose="020B0604020202020204" pitchFamily="34" charset="0"/>
                <a:cs typeface="Arial" panose="020B0604020202020204" pitchFamily="34" charset="0"/>
              </a:rPr>
              <a:t>RISK FACTORS</a:t>
            </a: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
        <p:nvSpPr>
          <p:cNvPr id="23" name="TextBox 22"/>
          <p:cNvSpPr txBox="1"/>
          <p:nvPr/>
        </p:nvSpPr>
        <p:spPr>
          <a:xfrm>
            <a:off x="1932522" y="2631544"/>
            <a:ext cx="1662833" cy="276999"/>
          </a:xfrm>
          <a:prstGeom prst="rect">
            <a:avLst/>
          </a:prstGeom>
          <a:noFill/>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ENVIRONMENT</a:t>
            </a:r>
          </a:p>
        </p:txBody>
      </p:sp>
      <p:sp>
        <p:nvSpPr>
          <p:cNvPr id="24" name="TextBox 23"/>
          <p:cNvSpPr txBox="1"/>
          <p:nvPr/>
        </p:nvSpPr>
        <p:spPr>
          <a:xfrm>
            <a:off x="1934595" y="2814946"/>
            <a:ext cx="1662833" cy="276999"/>
          </a:xfrm>
          <a:prstGeom prst="rect">
            <a:avLst/>
          </a:prstGeom>
          <a:noFill/>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FAMILY</a:t>
            </a:r>
          </a:p>
        </p:txBody>
      </p:sp>
      <p:sp>
        <p:nvSpPr>
          <p:cNvPr id="25" name="TextBox 24"/>
          <p:cNvSpPr txBox="1"/>
          <p:nvPr/>
        </p:nvSpPr>
        <p:spPr>
          <a:xfrm>
            <a:off x="1911682" y="3018922"/>
            <a:ext cx="1662833" cy="276999"/>
          </a:xfrm>
          <a:prstGeom prst="rect">
            <a:avLst/>
          </a:prstGeom>
          <a:noFill/>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WITHIN</a:t>
            </a:r>
          </a:p>
        </p:txBody>
      </p:sp>
      <p:sp>
        <p:nvSpPr>
          <p:cNvPr id="26" name="TextBox 25"/>
          <p:cNvSpPr txBox="1"/>
          <p:nvPr/>
        </p:nvSpPr>
        <p:spPr>
          <a:xfrm>
            <a:off x="5386389" y="3062295"/>
            <a:ext cx="1872213" cy="865622"/>
          </a:xfrm>
          <a:prstGeom prst="rect">
            <a:avLst/>
          </a:prstGeom>
          <a:solidFill>
            <a:schemeClr val="bg1"/>
          </a:solidFill>
          <a:ln>
            <a:noFill/>
          </a:ln>
          <a:effectLst>
            <a:outerShdw blurRad="50800" dist="38100" dir="16200000" rotWithShape="0">
              <a:prstClr val="black">
                <a:alpha val="40000"/>
              </a:prstClr>
            </a:outerShdw>
          </a:effectLst>
        </p:spPr>
        <p:txBody>
          <a:bodyPr wrap="square" lIns="68580" tIns="68580" rIns="68580" bIns="68580" rtlCol="0" anchor="ctr">
            <a:spAutoFit/>
          </a:bodyPr>
          <a:lstStyle/>
          <a:p>
            <a:pPr algn="ctr"/>
            <a:r>
              <a:rPr lang="en-US" sz="1125" b="1" dirty="0">
                <a:solidFill>
                  <a:srgbClr val="00B050"/>
                </a:solidFill>
                <a:latin typeface="Arial" panose="020B0604020202020204" pitchFamily="34" charset="0"/>
                <a:cs typeface="Arial" panose="020B0604020202020204" pitchFamily="34" charset="0"/>
              </a:rPr>
              <a:t>PROTECTIVE FACTORS</a:t>
            </a: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
        <p:nvSpPr>
          <p:cNvPr id="27" name="TextBox 26"/>
          <p:cNvSpPr txBox="1"/>
          <p:nvPr/>
        </p:nvSpPr>
        <p:spPr>
          <a:xfrm>
            <a:off x="5491079" y="3283712"/>
            <a:ext cx="1662833"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ENVIRONMENT</a:t>
            </a:r>
          </a:p>
        </p:txBody>
      </p:sp>
      <p:sp>
        <p:nvSpPr>
          <p:cNvPr id="28" name="TextBox 27"/>
          <p:cNvSpPr txBox="1"/>
          <p:nvPr/>
        </p:nvSpPr>
        <p:spPr>
          <a:xfrm>
            <a:off x="5479419" y="3490462"/>
            <a:ext cx="1662833"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FAMILY</a:t>
            </a:r>
          </a:p>
        </p:txBody>
      </p:sp>
      <p:sp>
        <p:nvSpPr>
          <p:cNvPr id="29" name="TextBox 28"/>
          <p:cNvSpPr txBox="1"/>
          <p:nvPr/>
        </p:nvSpPr>
        <p:spPr>
          <a:xfrm>
            <a:off x="5510519" y="3689700"/>
            <a:ext cx="1600631" cy="276999"/>
          </a:xfrm>
          <a:prstGeom prst="rect">
            <a:avLst/>
          </a:prstGeom>
          <a:noFill/>
        </p:spPr>
        <p:txBody>
          <a:bodyPr wrap="square" rtlCol="0">
            <a:spAutoFit/>
          </a:bodyPr>
          <a:lstStyle/>
          <a:p>
            <a:pPr algn="ctr"/>
            <a:r>
              <a:rPr lang="en-US" sz="1200" b="1" dirty="0">
                <a:solidFill>
                  <a:srgbClr val="00B050"/>
                </a:solidFill>
                <a:latin typeface="Arial" panose="020B0604020202020204" pitchFamily="34" charset="0"/>
                <a:cs typeface="Arial" panose="020B0604020202020204" pitchFamily="34" charset="0"/>
              </a:rPr>
              <a:t>WITHIN</a:t>
            </a:r>
          </a:p>
        </p:txBody>
      </p:sp>
      <p:sp>
        <p:nvSpPr>
          <p:cNvPr id="30" name="Oval 29"/>
          <p:cNvSpPr/>
          <p:nvPr/>
        </p:nvSpPr>
        <p:spPr>
          <a:xfrm>
            <a:off x="5523317" y="3696469"/>
            <a:ext cx="1487519" cy="250522"/>
          </a:xfrm>
          <a:prstGeom prst="ellipse">
            <a:avLst/>
          </a:prstGeom>
          <a:noFill/>
          <a:ln w="571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360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549" y="308343"/>
            <a:ext cx="8452884" cy="400110"/>
          </a:xfrm>
          <a:prstGeom prst="rect">
            <a:avLst/>
          </a:prstGeom>
          <a:noFill/>
        </p:spPr>
        <p:txBody>
          <a:bodyPr wrap="square" rtlCol="0">
            <a:spAutoFit/>
          </a:bodyPr>
          <a:lstStyle/>
          <a:p>
            <a:r>
              <a:rPr lang="en-US" sz="2000" b="1" dirty="0" smtClean="0">
                <a:solidFill>
                  <a:srgbClr val="00664D"/>
                </a:solidFill>
              </a:rPr>
              <a:t>DECA Program Protective Factors</a:t>
            </a:r>
            <a:endParaRPr lang="en-US" sz="2000" b="1" dirty="0">
              <a:solidFill>
                <a:srgbClr val="00664D"/>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870" y="931604"/>
            <a:ext cx="4906241" cy="543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5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87726" y="1636325"/>
            <a:ext cx="4494538" cy="3977666"/>
          </a:xfrm>
        </p:spPr>
      </p:pic>
      <p:sp>
        <p:nvSpPr>
          <p:cNvPr id="3" name="Title 2"/>
          <p:cNvSpPr>
            <a:spLocks noGrp="1"/>
          </p:cNvSpPr>
          <p:nvPr>
            <p:ph type="title"/>
          </p:nvPr>
        </p:nvSpPr>
        <p:spPr/>
        <p:txBody>
          <a:bodyPr/>
          <a:lstStyle/>
          <a:p>
            <a:r>
              <a:rPr lang="en-US" dirty="0" smtClean="0"/>
              <a:t>The DECA Program’s Five Steps</a:t>
            </a:r>
            <a:endParaRPr lang="en-US" dirty="0"/>
          </a:p>
        </p:txBody>
      </p:sp>
      <p:sp>
        <p:nvSpPr>
          <p:cNvPr id="5" name="TextBox 4"/>
          <p:cNvSpPr txBox="1"/>
          <p:nvPr/>
        </p:nvSpPr>
        <p:spPr>
          <a:xfrm>
            <a:off x="818708" y="2849525"/>
            <a:ext cx="2615609" cy="1015663"/>
          </a:xfrm>
          <a:prstGeom prst="rect">
            <a:avLst/>
          </a:prstGeom>
          <a:noFill/>
        </p:spPr>
        <p:txBody>
          <a:bodyPr wrap="square" rtlCol="0">
            <a:spAutoFit/>
          </a:bodyPr>
          <a:lstStyle/>
          <a:p>
            <a:r>
              <a:rPr lang="en-US" sz="2000" dirty="0" smtClean="0">
                <a:solidFill>
                  <a:srgbClr val="000000"/>
                </a:solidFill>
              </a:rPr>
              <a:t>A comprehensive assessment and planning approach</a:t>
            </a:r>
            <a:endParaRPr lang="en-US" sz="2000" dirty="0">
              <a:solidFill>
                <a:srgbClr val="000000"/>
              </a:solidFill>
            </a:endParaRPr>
          </a:p>
        </p:txBody>
      </p:sp>
    </p:spTree>
    <p:extLst>
      <p:ext uri="{BB962C8B-B14F-4D97-AF65-F5344CB8AC3E}">
        <p14:creationId xmlns:p14="http://schemas.microsoft.com/office/powerpoint/2010/main" val="102874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 – Collect information</a:t>
            </a:r>
            <a:endParaRPr lang="en-US" dirty="0"/>
          </a:p>
        </p:txBody>
      </p:sp>
      <p:sp>
        <p:nvSpPr>
          <p:cNvPr id="5" name="TextBox 4"/>
          <p:cNvSpPr txBox="1"/>
          <p:nvPr/>
        </p:nvSpPr>
        <p:spPr>
          <a:xfrm>
            <a:off x="818708" y="2321851"/>
            <a:ext cx="2615609" cy="2554545"/>
          </a:xfrm>
          <a:prstGeom prst="rect">
            <a:avLst/>
          </a:prstGeom>
          <a:noFill/>
        </p:spPr>
        <p:txBody>
          <a:bodyPr wrap="square" rtlCol="0" anchor="ctr">
            <a:spAutoFit/>
          </a:bodyPr>
          <a:lstStyle/>
          <a:p>
            <a:pPr marL="342900" indent="-342900">
              <a:spcAft>
                <a:spcPts val="1200"/>
              </a:spcAft>
              <a:buFont typeface="Arial" panose="020B0604020202020204" pitchFamily="34" charset="0"/>
              <a:buChar char="•"/>
            </a:pPr>
            <a:r>
              <a:rPr lang="en-US" sz="2000" dirty="0" smtClean="0">
                <a:solidFill>
                  <a:srgbClr val="000000"/>
                </a:solidFill>
              </a:rPr>
              <a:t>Get to know each child and family</a:t>
            </a:r>
          </a:p>
          <a:p>
            <a:pPr marL="342900" indent="-342900">
              <a:spcAft>
                <a:spcPts val="1200"/>
              </a:spcAft>
              <a:buFont typeface="Arial" panose="020B0604020202020204" pitchFamily="34" charset="0"/>
              <a:buChar char="•"/>
            </a:pPr>
            <a:r>
              <a:rPr lang="en-US" sz="2000" dirty="0" smtClean="0">
                <a:solidFill>
                  <a:srgbClr val="000000"/>
                </a:solidFill>
              </a:rPr>
              <a:t>Conduct observations</a:t>
            </a:r>
          </a:p>
          <a:p>
            <a:pPr marL="342900" indent="-342900">
              <a:spcAft>
                <a:spcPts val="1200"/>
              </a:spcAft>
              <a:buFont typeface="Arial" panose="020B0604020202020204" pitchFamily="34" charset="0"/>
              <a:buChar char="•"/>
            </a:pPr>
            <a:r>
              <a:rPr lang="en-US" sz="2000" dirty="0" smtClean="0">
                <a:solidFill>
                  <a:srgbClr val="000000"/>
                </a:solidFill>
              </a:rPr>
              <a:t>Complete the Reflective Checklists</a:t>
            </a:r>
            <a:endParaRPr lang="en-US" sz="2000" dirty="0">
              <a:solidFill>
                <a:srgbClr val="000000"/>
              </a:solidFill>
            </a:endParaRPr>
          </a:p>
        </p:txBody>
      </p:sp>
      <p:sp>
        <p:nvSpPr>
          <p:cNvPr id="9" name="Oval 8"/>
          <p:cNvSpPr/>
          <p:nvPr/>
        </p:nvSpPr>
        <p:spPr>
          <a:xfrm>
            <a:off x="4208721" y="1535520"/>
            <a:ext cx="4127205" cy="4127205"/>
          </a:xfrm>
          <a:prstGeom prst="ellipse">
            <a:avLst/>
          </a:prstGeom>
          <a:solidFill>
            <a:srgbClr val="D6404A"/>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STEP 1</a:t>
            </a:r>
          </a:p>
          <a:p>
            <a:pPr algn="ctr"/>
            <a:endParaRPr lang="en-US" sz="2800" dirty="0"/>
          </a:p>
          <a:p>
            <a:pPr algn="ctr"/>
            <a:r>
              <a:rPr lang="en-US" sz="2800" dirty="0" smtClean="0"/>
              <a:t>Collect Information</a:t>
            </a:r>
            <a:endParaRPr lang="en-US" sz="2800" dirty="0"/>
          </a:p>
        </p:txBody>
      </p:sp>
    </p:spTree>
    <p:extLst>
      <p:ext uri="{BB962C8B-B14F-4D97-AF65-F5344CB8AC3E}">
        <p14:creationId xmlns:p14="http://schemas.microsoft.com/office/powerpoint/2010/main" val="807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ctive Shooter Awareness 11-15-17"/>
  <p:tag name="ISPRING_FIRST_PUBLISH" val="1"/>
  <p:tag name="ISPRING_UUID" val="{60D715E5-3D68-465F-A590-793791E672C2}"/>
  <p:tag name="ISPRING_RESOURCE_FOLDER" val="C:\2-Content\Workplace Safety\Active Shooter\Poconos\Active Shooter Awareness 11-15-17\"/>
  <p:tag name="ISPRING_PRESENTATION_PATH" val="C:\2-Content\Workplace Safety\Active Shooter\Poconos\Active Shooter Awareness 11-15-17.pptx"/>
  <p:tag name="ISPRING_PROJECT_FOLDER_UPDATED" val="1"/>
  <p:tag name="GENSWF_MOVIE_ONCLICK_URL" val="http://"/>
  <p:tag name="GENSWF_MOVIE_ONCLICK_URL_TARGET" val="_self"/>
  <p:tag name="GENSWF_MOVIE_PRESENTATION_END_URL" val="http://"/>
  <p:tag name="GENSWF_MOVIE_PRESENTATION_END_URL_TARGET" val="_self"/>
  <p:tag name="ISPRING_SCREEN_RECS_UPDATED" val="C:\2-Content\Workplace Safety\Active Shooter\Poconos\Active Shooter Awareness 11-15-17\"/>
  <p:tag name="FLASHSPRING_PRESENTATION_REFERENCES" val="W&#10;Ask a Question&#10;https://learn.devereux.org/forms/questionform.htm&#10;_blank&#10;|&#10;"/>
  <p:tag name="ISPRING_PLAYERS_CUSTOMIZATION" val="UEsDBBQAAgAIANJTyE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KJbcUtdylFj6wQAAHoSAAAdAAAAdW5pdmVyc2FsL2NvbW1vbl9tZXNzYWdlcy5sbmetWG1v2zYQ/l6g/4EQUGADurQd0KIYEge0xCRCZMqV6KTZMAiMxNhEKNHVi9MM+7Bfsx+2X7IjZSd2k0JSUsA2JFr33PFenjtq//BrrtBKlJXUxYHzbu+tg0SR6kwW8wNnxo5++eigquZFxpUuxIFTaAcdjl6+2Fe8mDd8LuD65QuE9nNRVXBbjczd/T2S2YEzHSduOJliepEE4XGYjP1jZ+TqfMmLWxTouf7p1w8fv757/+Hn/TdruT4w8QQHwS4Qskjv3/YAoiwKgwTQSJBQ8pk5I/M7TC6cscCnxBmtL4ZJTyNy5ozMb6fcLIoIZUkc+B5J/DihIbO+CAgjnjO60A1a8JVAtUYrKW5QvRAQx1qWAlVKZvaPVMNC0YguZV44wT5NIhKzyHeZH1JnFOuyvH1tYXlTL3QJ6iqUyYpfKpFZnZAx9v9lKSpQzWvIKASfeiHhSZ1zWex1qz6nQYi9BE+nyYTEMT4G57K7TQHSDvyNrBfwXyb0a1BxUyjNM3RVCgAMY8SXSyXT9kkZL0tj4VTx204rInzu0+OEhWEQJ4R6mxVnRIoMeSU3mx2IEuGYRABQ8kqUT5BNbK5bcYSVGoZw4h+fBPBlxoQTOV8o+NZD7ZgSyISpKLqkIFNJBDkex+dh5BmngSrE0ZJX1Y0us50s3Y5nF7BP3RAKwWVb4MxgbIAhPySwV1mKtO4CC/CMuifJmFG4HBNwbsCbIl30lIMKeTRJt1OygVhtJ15n/q/RknH4GUocGCkcIhGeAhGdDpG4IDGQB4m7ZCg+84+xoQJDPhtm2DBPyk2hq1vE0xTkTEhXUjcVrBiXAD9YDqqGaYnJpxlkko+DR/itBYRg2xyay5UAE8qsO6OBbV3imZz+NPN/T46wHxAvgSQH6kmYbQNGGQfiLHSNuFLabAD08mzFi1SgS5FyE9hbeCyTmX3MJKC15Esj/0K8XpPuqzVfU498frU30LQdin9oYd5UYF5di3xZd6neMv8pVphi+64Jfbb+NP2xSyiO/PC7Qcr5bRukPpGpZN6othc8Oz53lg2NUacRz/RU/2j9aEvilvTHPrDWWOr+EgSGDdPYYD5Q/aV8egSKpm3vgObiF1cDdNJwDUA1eirGGbhqx4Qzw/n95c/JOPYZNI5zcVnJunMqs9XYBujx0KYwBitRi/tivBRXGnhMCb5qhzNojzbSnQHdmv12+gXzWQAmUwCcr+eqCimZg/1ZD8zZhGw80NL8zk7OdaMyW7xKXluqB982uXg4VV6VOrerileb5G07zeFzrGg3F7VKpwPmkrv66x2frfJ7epRigiOYRFxMXTO+uKZWVU8hKAHjioDFm+kHaiHndbqAtnqlmyLrCdQeZTxyhAFsvedY8DJd/PfPvz0xvrGkXUXr1d8GgZi5DFiQ3IH9QXUtqj+7QBge78rZmz5S66PfRq7nSZD5kIU/5IjF29aS6xyW9rr1QpKvg4YZw+7JBOogtmmvmxLmN/Q3wtU1ovpmCNYER6fAavag4IwmvLwGSmRaq2oIinU6ZLLSFWzZ5Uuzwx5nrW2M+zN5UytZiCGyz2swZvPMnybY8+wLCrMRmV63nTSDA1C6flOh9Lw3mHuCKbDvN3gik/VQwIiQuxcQ5pBtD7QBnJjBwT1q1Ta8DbcBfbT39+Sxetj/7u4q+5Zo/83WS6P/AVBLAwQUAAIACACiW3FLgzrhi3cDAADUDQAAJwAAAHVuaXZlcnNhbC9mbGFzaF9wdWJsaXNoaW5nX3NldHRpbmdzLnhtbNVXX2/aMBB/51NYmfo40m7dvwqopjZoaAwQ0K19qkx8EKuOndkOjGkP+zT7YPskO8dAw9p1WVekTQhBzne/+3/nNI4/pYLMQRuuZDM4qO8HBGSsGJezZnA2bj9+GRBjqWRUKAnNQKqAHLdqjSyfCG6SEViLrIYgjDRHmW0GibXZURguFos6N5l2p0rkFvFNPVZpmGkwIC3oMBN0iT92mYEJVggVAPCbKrkSa9VqhDQ80jvFcgGEM7RccucUFW1BTRKEnm1C46uZVrlkJ0ooTfRs0gweRW33WfN4qFOegnQxMS0kOrI9ooxxZwUVI/4ZSAJ8lqC5B/uHAVlwZpNm8OTQwSB7eBOmAPe+UwdzojAI0q7wU7CUUUv9o1eoYQoaswGmZXUOCLpFK3Fa+GQ3BE9iS0lTHo/xhLhQNYPT8eUQPR1GvZPo8mzY9aZWlhh3xt2oksybi0E07HZ6by/H/X533BlcSxU+lKxthNuONzBAKtdl96i1NE4wjnYdhjJlzTVVcisC7plMlMBamFJhAMs6nQDr0RRK1TG64rKNnAcBmaIfYtkM+hlIMqISK5JbKni8ATD5xFhui0psr7hfa04FQTxsGSDvRsG1CT5AcUK1gbJp6xPjyiBuDdcOky/ktbkiPbUogrQ6/pXYB5ULRpYqJ4JfAbGKYOTyFP8lQMplRqZapQUVO8ESIzgaOuewAHZcRdEFqkhzlMS2ywRYr+Fjzj+TCUyVRlygc2xSpHPj8et/BJxRY65B6drGvVG3cxpddnqn0fmec5CyOcXC/zNwrBVIM7sLfIq+S4UqhFAYzRIERiamuYEiP4yzgq2Km/X7Z8TwNBc+4w+dlxL0DrOzGy106XNUJTG/taCy2oTOi550fVZAYzdyTInHxIMYhw6Xq5leATCmkigploTGOCqM6/A5V7lBiu9lD23uZaAXJVwWps5wNqIyzUBXQds/ePL08NnzFy9fHdXD71+/Pb5TaLUvBoI6bX5hnNy5ZSpL/rTRfiN3x47a7Kmbs7sRur1y+5pxu+mf3TKDYfS+SjZ70fm4Ug1Fo0pw/Spc/bdVuIZ+vw1Ku62SCTgEZ76pcQwKnnIL7CEL+x6l8tc3El9ruymVHfr9ty3y37jtnzZ33K1LbSO89S3AnaRc8hSD4ebx5tWh9exwH6/Jtx7Vaoi2/SbWqv0AUEsDBBQAAgAIAKJbcUuzDae03gIAAJAKAAAhAAAAdW5pdmVyc2FsL2ZsYXNoX3NraW5fc2V0dGluZ3MueG1slVbbbqMwEH3fr0Dse8mqVbKVSKQ2SaVK3bbaVn03MAErxka2SZu/X98odhJCFitSPHOO5+qBVGwxXfyIojRvOQcq36FuCJIQZUjAM6phHq9gBxzar+iVoD3wOLF4Rhh/AykxLYWWdLIIF/M4a6Vk9CpnVKpDryjjNSLx4ueDedLEIMdYTNlVnPtrvUY4G5RDb2Y2mz5MZ5dQnI3zhJzVDaL7J1ayqwzl25Kzlhaj4VT7BjjBdKuQk9vZcj1ogGAhHyXUgU/r33pdRmk4CAHapelar1EWQRmQztLEPBdyelPnoz+g7bDA0tDufuk1RGtQCWGS1w96DeOpOj0gLM1zniDhSyro9Z1eg1DT8OHhk8l0erMaZLCmbf6nRxrOSp3QkHNrnlEOYahQ108RVhO9Rgk6IG1otAouPTcrvTyQ++vf+1RfV87Iq87rwUDQRc8ILCRvIU26ndWJin2+tFLdD1hsEBEK4It6kB47r6gV3TGhrMf9hU9MC/8sJ+khH4y0NSytwz4yVPSE5fLeDAsf+y3zXOSwc0LPx17YI59VYo+QnrBHvhFcwAsl+2MPDlWW1FX5Hrl6ni+A0gJFavudsm7bqbWpJ315heerE3SYmhWw0CNBDWwkMaPvuAZdwDQxKutacuRbStEOl4bxR+OyvQlKpMmBwjXd6RZLJZYETnWecVXNaz9tZj/emPb10Ido95FU03we14hvgb8zRkQcOd48Nkbsi/GYQpmEi8HMtv+lcCQlyqtaJd+3oKMaYrhaAX+kGzZkJk28JKTJ6SynztdT6adtnQFfq6phEF0NQqEFVrisiPrJDwyfUBwwBrSWKit1HkX4uz09gWsCQDyvuua1G6upWyIxUR82xGk9gQl5KLZUqC4darg7+QQb6beck1zUk25m9NXxcaHiBOFD+XWaYTVh3ztc2PgSZcKEFkyAbiD3IyAY0d1c003um7cC103ByUp/nEMl1F+i/wBQSwMEFAACAAgAoltxSzUmEQpnAwAAZQ0AACYAAAB1bml2ZXJzYWwvaHRtbF9wdWJsaXNoaW5nX3NldHRpbmdzLnhtbN1XX28aORB/51NYe+pj2aSXu7YREFXJRkWlgIDetU/RsB5YK157z/ZCqe7hPk0/WD9Jx2tIljaXbqOiShWKYMczv/n3G8+mc/Y+l2yFxgqtutFx+yhiqFLNhVp2ozezy8fPImYdKA5SK+xGSkfsrNfqFOVcCptN0TlStYxglD0tXDfKnCtO43i9XreFLYw/1bJ0hG/bqc7jwqBF5dDEhYQNfblNgTbaIjQAoL9cq61Zr9VirBOQXmteSmSCU+RK+KRAvnS5jOKgNYf0eml0qfi5ltows5x3o9+SS//Z6QSkC5Gj8iWxPRJ6sTsFzoUPAuRUfECWoVhmFO3x0UnE1oK7rBs9OfEwpB5/DVOBh9TBw5xrqoFyW/wcHXBwEB6DQ4MLNNQMtD1nSiTQPVlN0+F7dyMIIr5RkIt0RifMV6obXcyuJpTpJBmeJ1dvJoMQamOLWX82SBrZvHw3TiaD/vDV1Ww0Gsz641urKodatJ14P/EOFUiXpp4eOAdpRnV0uzLUJTuthVZ7FfDPbK4lUWEB0iKxOp8jH0JOMY4vVcQWFLjcdKNRgYpNQREDhQMp0hsLW86tE65i3uVW+4URIBmxi0YE2etpdOszVCTNwFisx7I7sb7vaW+yy5D9y17YazbU66oq2+P/M/tbl5KzjS6ZFNfInGZUqjKnXxmyOq/Ywui8kkqwjlkpKNCVwDXysyaO3pGLvCRLGrNCogse/inFBzbHhTaEi7CioSS5sAG//V3ABVh7Cwq7GB9NB/2L5Ko/vEjePvIJAl8BMf37wIkcmBfuEPhAuStNLqTUVM0aBFUmhdJi1R8ueKXWJM32wztiRV7K0PEf3Zca9AG7cxgvsAk9atKYb0bQ2G0Gq2om/ZxV0DSNgloSMOkgpftIqO0l3gAwBcW0khsGKV0V1k/4SujSkiTMcoC2DwowmDKhqlCXtCnJmeFomqAdHT/5/eSPP58+e37ajj/99/HxvUbbBTGW4L2FDXF+71ppbPnFCvuG3T1L6WYxfX13d2K/SO7eK34ZfblW5j9vr4wnyV9N+jdM3s4asSaZNoIbNdEavWqiNQkbbVzbZo1CoGtvGcaYLj4pcuGQ/0gqP4Acd750iHvZEfh0GHIcMNM7x+AXyTQ83byr7r2cduI73+ZbJN//16jX+gxQSwMEFAACAAgAoltxS5mBSR6eAQAAGgYAAB8AAAB1bml2ZXJzYWwvaHRtbF9za2luX3NldHRpbmdzLmpzjZTPb4IwFMfv/hWkuy6GRQNzN6eYLPGwZLstOxSsSCxt0xamM/7vo2VOWh7b3rvYx4fv+4F9p1HQGMpQ8BCc7G97fnbPNkZMbIupIrfuA2oeaFn58dLEkZBEEaaxLjh7LUpCC0aQR9YXhZ/w+UpA+ohZ7fT4QosNUR09xIEykQAkJBBT0Ms1AH5A4AEKfv4ER53G2qY6E08rrTkbZ5zpZlpjxmWJLYNuVta6PXowr4ls0ceJcQDd4ow4onEcraJ4iLwq9rmMlwKz45rnfJzibJ9LXrHNUKm7oyCy+eb7Fghn8SJx5Gih9JMmpZ84uTc+TJr/lSLfeaPEOAhTnBLa0Q2t/YI6wv2GPLouVKEv9PzOeJcWOCe9KSUr4y7GGi2fW1jrc5ocdEtM5sYdguIjkT2pMIyi6dIBuajEPz6gkDw3E+mhM2sgSjneFCxvuWVoHORMsUZ2aHrXRqdL48i5Qty7Qjvo+pVDy8MHFQBqZy9d8iov7xqSo1AQTMyBxGJwD/U3ifY3iTm/BQhrjbNd2SyIpuD3v0pzV/B5dP4CUEsDBBQAAgAIAKJbcUtmGT2h3hAAAG4hAAAXAAAAdW5pdmVyc2FsL3VuaXZlcnNhbC5wbmftWWtcU9eWP1xa8FYe3tuHMfKQvmynysPIG5JSKtVBwdbeWjQQkZKI4dkEIpCHXq/BB0JbWwEhREXLqLwjGAhJpKlGCiTgIzGEJAJCgIREOeRNkjlpZ+7MfJjffJ0PfDjJ2f+9s/Za/732f6+cc2Zvymfer8FfAwDAe9fOT78AAPcm6Fq3xgNCHkaxhNCXG+GLzz4B2kR+81DjFVzCngQA6Kxeu5L5KtT+c+HONAIA/JXoutyU2MBjABDkvuvThC+PZSwqxOeyTQxlkT19/Oit3NzbL3z/cftMZWbHIY/DZxJ61q15/d3TG755Z/SDvwxc9M9tKpp65fwpYdMxL7eEygefBL1y4vT+lKmfPPT/YtkO5tFsCzdult/SfHgruX1tyM0FCnWCkPK3RIp1Qm4flRnN5ulqMXLlhYDlizQ/qzIpy30h59q+GbmIwIn6e1E6n6ZAyvLnEzAXKhhmaIpwMLtCT12//xUAOK7ZDqoZmcu+NHMi2g0aAcf6UI5kcOrf+hMAfCwYvuLLdTpsRUFQz/ZhP+veA9ANsIf+OfSZ35D5BmRgIw4GkfHsfvpQqFVysIDBtczWk5A/zzDfI/hnHJs8xdaOcvS8cqNRXiDMHtSaXgoDq4dKWKroqtvafh8AKLzQlg1juM13CgM405MVgbzppye0PdHZsPgSNroqnVaVyfMM4S4/3HxxDyoXmjZycZw+Zq+STwQxrqhZx5qXf8wker8QKv3js2GU5bHPxAGlz79P1cpDoYUlw7+kj4Ulio8ifkQaHu8jSTba/Dn7M0pn8lFo4zBC3MDJ5aWIS9nkRpIHq1s3rr7dSe+WYmh2Heins803M3k4WQvnov+lxaoNSbhAQi4hhbDb1gW2DU6GxgjDJdIhP0FLpEZM0A4Z8dvV1GP5mn51tIkiDhvpsRVyMCiIn32QCxayR02pfuoAzxdtU9ylXK6r1oAbqFhuuHmEZyz2ZRL8fJpYjhh6J73fYOgjxGqG0381oEE/cEIDysTjsy+ifUeWsuhjG/6KU8iccSaeth/f5duUM4rG8vFcmRQZp5ceoY/IhH0+LEWpOl4z0hUOCwz2BICoe908HBEZjAcOhMgYCbi6oCPeuSyF1xmb474XyrYuHHs5XTAaJ9TiMdSoyiqKBQ6YIrCQQ7awtnbpOvKxLeq6vOCNSbjv5NV5VXi+hzr9QnhlWwIl8DaJ4IV3ghYvDl5hhy9S6uxtk0RanR4uUX+t1vRiK0hEKJ+qivMEc16bEebhji5+P8E7kSXK9z4INa0skddBfNSlYqy8mxk2JL1cczHQp6kiMXMcO1yGKBQtKeC/YdfUB+VJdiVO5Rtp5v4K7On6LMWIQ7oE8U9GCsM1mGU/ghdLaS1rLKCkYuVPTOIaWX56kwwrIoloSOYAsaduehctDUqawhY8rU7ntQXxaWs7rmPcsxVsccMp8uon1YVP67Lxa+RMgqziVho1qmNPsvvjTpJFkrwvBL5TXRsMf0OIZhYLi1zhkaL732ep0grSp0H6QDQ9WmowaHE99TxMk0wIJ9ZYMlo1MdJsni+4AsVvISPlOjlEQcPVpcaxDZeMmXO1sWezAq9i1x0I+bM//vIBd/mW+mLJ0obvIH59Tb0tk7pC2G4sc713PcFn/VampkP3hQ77LJnCf99WzGikD3bn8h1ZbWI03w73zxBEOykP0NLsnoN5VZkeD4n+LrL/tiFJiDwu+g6BEZdl8W0RgrEFloh6p4DO6laQJ/QZbQM5W5nZtk3hi4UfNAzkWeOc5AaDtGi4UyeMYqZiElVKX/1RHdZ+jj4mE052wzXkWZiY874ttI/XSEjDhLCcFG62xwMKjKG+tCg11KpjVpJPRv9MedEw3UDRJm4BgLs3oN0cf98LiXj3vD1f6VVyqzmoYCszaK4/e713xWAZr9Nk/9pIVVoHWwhjoWWV9qiU+Du32AvFkBaxb27cmIT6qC3LJSjsRa8m6bBrExdGC+bC62s2lfd+BNm/5wWJNDARJfjApQUi14C75xGVkFoVTv+PLt2VCocFFevukqg333Hp1701Lu0KcwnbvkrodvSNVXgVXoVX4VV4FV6FV+FVeBVehVfhVXgVXoX/P8KPyvVckusBbeTg//7XX/R/dnEehlo1GKdAtpFmX5Alh1BBrQXnXNFiyIs3UhnRbdG8aFG0khgAzShFxl5TyVEjs7VCvMp+6wL2bBqpJ03eTEGtmX1aDz4eFMypnEt6kWMpxLElQNv8xE/vR4oJBIDL0ww+xbavHFz4ErFv2HINnBiJ8R3vJ9ZZAgIIuuaYUphddAdz1tOcEylkiDwBgE0lIOZ6vK4O3cGUhTVq8iW75Mi52fJSRaQ5JSAp8PGHtKpYhi8UEnc2mwG5XGcut5wMZuiD8wgHh03LMZiu8qXQSz4LCd+L1NR+u1GOS403PJYdLOC+WbM5FWVfZiwajVZNu0omnq5GUYXJIb3n5Muz9QVKrhIsclL7l377iMT3FceBwzLXI1txj7CFpEX6XGeelxlPrc9gc/h2XJaEkSfpim6nyLMk9fZW6hgSAFLC9Ijd/GqVxzyZlFMv/4Z3Z76//ZfQsh1gsi2rOr7EONdUHWBfu+LVyhrJZJ445PFwQxwW44taebHLPbi5Ti9D63slhEXc3npkotxKrdrwJa4jbsJx1VClEF4BqRFYuUw4rmpBiMOGZtm4vQykGiEuZ9uzNSMdceJ4WwP+5YN3qidYW4G7N2a5p+ZJL+VvM0CIlXo/m1KWBUtqP0K9waxunthzCbNiij2oLqq4ieMVICYW8zw6LOeOC/Ri5CZRR4S7gkwdK1u/lfOgFLWRtajNosRrhvsI/RUnpxuk1t6GoBIqPfigfnRlx84FABDW1hQqe0xnAv5VzU2WT0SA3yqIuuZtlcrmfR7C8OVr2ZxeQrfvJjRzwwfSvb0t+kxrRttkLi8Qf5p7hHvuYvrzfuZ5QZ5puqHa1mWfwB5inAC7DCU5ha8CUffy7MLykvl+F5lHHJpLREdzKGR3O/ldQvNRrt/y2wS15oXIX7rZ+7CtkGTm7j75fIfGn1Ot2IHauN8/qSZLWp9AlCSTcG5A1cumQCrK4UOVXyOorufl3+JbBqunwqMkzFxYPNmPo6VeA3sxOeadwWU5z7eRWD6enm374b9KTKGUkILDsPiZbJatSCSkpMXcgazWuAdGAMezRmiWIrmjYAS8Bv5u09KoEtNMh2Hc1Bxz1G3H5/W3c+s4WYh1fuC2jLZ8Ok8QK9a81yXkqcDfl/Rbmfh+Lof/TbkxXvx9xhf19HEolThdwoluTyBKbF+JDHYuYHiFxgUMlyyM5DmWN1+kaSw4fTAK3dMyw5FJrSuF9m6x5Rhbu21+BSJpqAUfGmjiiTL91dQUTloPjXeQwq+q8GGa3jCBjs8Fc5QYLCzd/dMDEZJNMbY0o9s/NOECWR8P8WNrbMUjbCiaFtTheHPcQqbftyDTe5Q7hn4YgrLOgoxrZ16wkK1wstos2RuPEXemcHK54ad1qHJ8LMTDcLnnI71SaGU6p/nORwV2GrnfhKFSSBax8xHf2WwVCguc0s9MXj/MhyVKWiKrBZkaPteJ0S9HZthE8XbYPFz7MKJG1j5AzSD4gLX4DhrFXJtNGJl9qeeZCnT5KKY4q01QKhdlNdLyCG/upzj/LXMZObKpSPYsiq/FLK91eCVWBMP3slEgt9Ytrw0ko0/KajO3UHx/1pNg4oP6ruyKYJsMhtjZZm89cWy4SOyQdtnVhbwM97lSzYjwSYmNAADo5yhHBfO+ipPa6dHJdDyvINHbnDaaw8Rol+7tpo9t6JkFux1eP+IDNWHu0m2kv+CYoFnMJ6t1fY/UL6ud5peKkrNE/xJoHbSCOWoG/nicX5K0sHcYUono5jBme7s6TGAmcyWYRCuaabFSdZXBIOu7NuEOlzLf/Qkt5DdyPDrDv2ydJHgfqsCIFcOlWhIoyaJwWwYIHhNPJIpfKB/H7+jz4dweyZ5FYz9GC6b73gKLAiqg6XSc4nwEuz32Ol6umAzn+/x3y9dUvanFUbDWoKO68REpHsZAalraTZnfxmMxQwciSHB1Z4ajz0h7wjkxH+NaiTTpIcUgY4BoLRXMebVq4nwrFrrbS1vsfgc0aHVozEMD+7TrlRf7h+VY0w3jZA6tZbLIm2nLorcMKRF9F1s5p/BsRkI+f1/ZzT/4gPKS2V4zKipiRlbqqmUlKin8iLpTZPkuc/lZkbbL9v3vsn9JzbSD5nLTh5JD2xOfkpGkYBPt6yPeTaxcxQxavzldklUwVHZDl8vPmCp/UjNX9V+2xf7y0uHR/ipTIYxhMC3WGJBjitsCgwRMh9xFrZ0vQ/8aWnaCadficCrz/Uid41zT0O20iz1uwHHxWb1TTvOn6ZH3sk+OwZPU015fEfYT6C1EHFGVf4f+1PCS6hho/Oe61maWBtwKjK1sW5ytmutL7HOe3JmcBWMwTxHjgw/DvLGjDVfAM5sb2aDq2/6VpSHTMV2vWsRbvh6iSBPufQ24i3OdsgiHjtKyjz5msV6l3T0y3uXbgK8vbTAhf8u6ju9IlqOx6ScNhj5Br2tlt8jFxZgepqpsUD85VCwF06VQSO7zB9D3Q8ue7edbn8gupCJLcc/I0+cjRYZxfLsiDQedTQ95APCsx2Zod05qQ5xT4im9SsjODY3xSxJChukty1ETKrhOVB440/kw/On1vGBW24BSUp6uLoqqDEBiZfA4UxCZNqinbrbEVIxZlGLxx31v1YRVBpitUj7V2N1O2epzebAlVn6N4gZFNVC8QmvyPUt0QLmZZ4xEWT7v9xGaL3g30V6bJ5egHC+r9f0rEd6M9ZalGj7Z6HpBap+N5E+6gSATqjee7MfM/EllU5qmmOuB4wqoGjm64r/Ss0vNg46Ur1QWY/JLuN9QaF8drfaI8p2yqFzR3W0h9/xBy+SSbNaiZlYLfJjUHGA6Y168Frh7ZT3fsnslfiVi1+9HUhLYrs4wzPSeyySCp0LIk1qOyq6LPzmbSrM+SvUKeWQsxtaHUF+eY35d7ZkI57H3W8E/AYVzepqFZDI4xjwTYvTp47MRZeoCVZWa9ppgbpbAtE3EJ87uFAxFofVQAGR0dSp/O7mofVn9KrCpzrTuZ9W9gnNEkYsM0HXwNNpueDVtFMzh9v3TfmNpSKaVshKxU82BfHzfZINyFqqhTpbJKVB5Iw7m7ia5Iu334xU8HiIG5uaYp/6IbofO5Ay0b79k2vUzQTESkyOXP7vpZM6V/l4b8WeisH9nOq++Z3dP4pvvheh8gv8gSYZjcnF3Jwe+p4fofnL0u+Qugkdbrq2b6lG+2aifIac+isY8cTlgTizWnqp3/jIFpbH5147Sus1M8pLWE2VO8COaifX6cjjP3CTNKF98nfYVAFSFOR+M5G3YWc34MH96HVJN8HceGrtyoWIszHPp8kQJczpu5hfKzEeY6HJoI0yN1g33sfaMrwcAsiR+J0tQmgL9TBAd0txo+7Bte6USq+8HRQxTFRIcRhSZ0bP5Yy0IjSgiBwPVrN/Qxw7Rh0qdc66kZ9VgqJbXT87d4RlaY0PUjGKvq9CQZkRlxjODFIMqt84361dqQjg5rC157pAGzvxR/bIrlDSnnQ38xwv+OYEvqnKtG1SjZs6OViAd5mn2uv/s0jpRSOtcExuqnQF0cx1KXYSDMYQFNJuc/bYLqqiLlU7rQmOqVU6HCRdIfpEw4SrP2w7PDtdFOs1RsTbawhXdgtxUi3dNt2tHyqdtnxz6+78DUEsDBBQAAgAIAKJbcUscwhpQTQAAAGoAAAAbAAAAdW5pdmVyc2FsL3VuaXZlcnNhbC5wbmcueG1ss7GvyM1RKEstKs7Mz7NVMtQzULK34+WyKShKLctMLVeoAIoBBSFASaHSVsnECMEtz0wpybBVsjQwR4hlpGamZ5TYKplZGMAF9YFGAgBQSwECAAAUAAIACADSU8hIqQHEdvsCAACwCAAAFAAAAAAAAAABAAAAAAAAAAAAdW5pdmVyc2FsL3BsYXllci54bWxQSwECAAAUAAIACACiW3FLXcpRY+sEAAB6EgAAHQAAAAAAAAABAAAAAAAtAwAAdW5pdmVyc2FsL2NvbW1vbl9tZXNzYWdlcy5sbmdQSwECAAAUAAIACACiW3FLgzrhi3cDAADUDQAAJwAAAAAAAAABAAAAAABTCAAAdW5pdmVyc2FsL2ZsYXNoX3B1Ymxpc2hpbmdfc2V0dGluZ3MueG1sUEsBAgAAFAACAAgAoltxS7MNp7TeAgAAkAoAACEAAAAAAAAAAQAAAAAADwwAAHVuaXZlcnNhbC9mbGFzaF9za2luX3NldHRpbmdzLnhtbFBLAQIAABQAAgAIAKJbcUs1JhEKZwMAAGUNAAAmAAAAAAAAAAEAAAAAACwPAAB1bml2ZXJzYWwvaHRtbF9wdWJsaXNoaW5nX3NldHRpbmdzLnhtbFBLAQIAABQAAgAIAKJbcUuZgUkengEAABoGAAAfAAAAAAAAAAEAAAAAANcSAAB1bml2ZXJzYWwvaHRtbF9za2luX3NldHRpbmdzLmpzUEsBAgAAFAACAAgAoltxS2YZPaHeEAAAbiEAABcAAAAAAAAAAAAAAAAAshQAAHVuaXZlcnNhbC91bml2ZXJzYWwucG5nUEsBAgAAFAACAAgAoltxSxzCGlBNAAAAagAAABsAAAAAAAAAAQAAAAAAxSUAAHVuaXZlcnNhbC91bml2ZXJzYWwucG5nLnhtbFBLBQYAAAAACAAIAGACAABLJgAAAAA="/>
  <p:tag name="ISPRING_SCORM_RATE_SLIDES" val="1"/>
  <p:tag name="ISPRING_SCORM_PASSING_SCORE" val="100.000000"/>
  <p:tag name="ISPRING_ULTRA_SCORM_COURCE_TITLE" val="Active Shooter Awareness"/>
  <p:tag name="ISPRING_ULTRA_SCORM_LESSON_TITLE" val="Active Shooter Awareness"/>
  <p:tag name="ISPRING_ULTRA_SCORM_COURSE_ID" val="5176E9B0-8078-48E8-8B21-88D2EFFC88F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2-Content\Workplace Safety\Active Shooter\Poconos"/>
</p:tagLst>
</file>

<file path=ppt/theme/theme1.xml><?xml version="1.0" encoding="utf-8"?>
<a:theme xmlns:a="http://schemas.openxmlformats.org/drawingml/2006/main" name="DevereuxTheme">
  <a:themeElements>
    <a:clrScheme name="Devereux">
      <a:dk1>
        <a:srgbClr val="3A3A3A"/>
      </a:dk1>
      <a:lt1>
        <a:srgbClr val="FFFFFF"/>
      </a:lt1>
      <a:dk2>
        <a:srgbClr val="006652"/>
      </a:dk2>
      <a:lt2>
        <a:srgbClr val="FFFFFF"/>
      </a:lt2>
      <a:accent1>
        <a:srgbClr val="0072C6"/>
      </a:accent1>
      <a:accent2>
        <a:srgbClr val="93CE78"/>
      </a:accent2>
      <a:accent3>
        <a:srgbClr val="FCCA39"/>
      </a:accent3>
      <a:accent4>
        <a:srgbClr val="D82B2B"/>
      </a:accent4>
      <a:accent5>
        <a:srgbClr val="CCCCCC"/>
      </a:accent5>
      <a:accent6>
        <a:srgbClr val="776F67"/>
      </a:accent6>
      <a:hlink>
        <a:srgbClr val="0072C6"/>
      </a:hlink>
      <a:folHlink>
        <a:srgbClr val="D82B2B"/>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vereuxTheme" id="{DFC1AB1E-85CA-4FB9-B6AC-855125D22AD9}" vid="{5B28EF77-43B2-44B1-A42F-DE461D50E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095AEF56A57A4198B7F46A94F2EC9B" ma:contentTypeVersion="7" ma:contentTypeDescription="Create a new document." ma:contentTypeScope="" ma:versionID="cf295988054936cd9f7af1474c31b30a">
  <xsd:schema xmlns:xsd="http://www.w3.org/2001/XMLSchema" xmlns:xs="http://www.w3.org/2001/XMLSchema" xmlns:p="http://schemas.microsoft.com/office/2006/metadata/properties" xmlns:ns1="http://schemas.microsoft.com/sharepoint/v3" xmlns:ns2="8eef16fb-3e5b-4bc7-a5d9-8b71a2323061" xmlns:ns3="ebb7ce42-14eb-42e5-8673-09d644d04342" targetNamespace="http://schemas.microsoft.com/office/2006/metadata/properties" ma:root="true" ma:fieldsID="f4feaa07d9a258c2dd292911b1aa22ff" ns1:_="" ns2:_="" ns3:_="">
    <xsd:import namespace="http://schemas.microsoft.com/sharepoint/v3"/>
    <xsd:import namespace="8eef16fb-3e5b-4bc7-a5d9-8b71a2323061"/>
    <xsd:import namespace="ebb7ce42-14eb-42e5-8673-09d644d0434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ef16fb-3e5b-4bc7-a5d9-8b71a23230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bb7ce42-14eb-42e5-8673-09d644d04342"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FD212-2C49-4772-BCAC-BDD8510FCDAB}">
  <ds:schemaRefs>
    <ds:schemaRef ds:uri="http://schemas.microsoft.com/sharepoint/v3/contenttype/forms"/>
  </ds:schemaRefs>
</ds:datastoreItem>
</file>

<file path=customXml/itemProps2.xml><?xml version="1.0" encoding="utf-8"?>
<ds:datastoreItem xmlns:ds="http://schemas.openxmlformats.org/officeDocument/2006/customXml" ds:itemID="{6A0A50B6-C000-4F9B-BE96-6B7091CAD3FF}">
  <ds:schemaRefs>
    <ds:schemaRef ds:uri="http://schemas.microsoft.com/sharepoint/v3"/>
    <ds:schemaRef ds:uri="ebb7ce42-14eb-42e5-8673-09d644d043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eef16fb-3e5b-4bc7-a5d9-8b71a2323061"/>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8555FE0-209B-4DCF-808E-8B96B24C8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ef16fb-3e5b-4bc7-a5d9-8b71a2323061"/>
    <ds:schemaRef ds:uri="ebb7ce42-14eb-42e5-8673-09d644d04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DevereuxTheme</Template>
  <TotalTime>3913</TotalTime>
  <Words>5532</Words>
  <Application>Microsoft Office PowerPoint</Application>
  <PresentationFormat>On-screen Show (4:3)</PresentationFormat>
  <Paragraphs>357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Trebuchet MS</vt:lpstr>
      <vt:lpstr>Arial</vt:lpstr>
      <vt:lpstr>Calibri</vt:lpstr>
      <vt:lpstr>Segoe UI Semibold</vt:lpstr>
      <vt:lpstr>Segoe UI Light</vt:lpstr>
      <vt:lpstr>Georgia</vt:lpstr>
      <vt:lpstr>DevereuxTheme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DECA Program’s Five Steps</vt:lpstr>
      <vt:lpstr>Step 1 – Collect information</vt:lpstr>
      <vt:lpstr>Step 2 – Assess each child with the DECA</vt:lpstr>
      <vt:lpstr>PowerPoint Presentation</vt:lpstr>
      <vt:lpstr>PowerPoint Presentation</vt:lpstr>
      <vt:lpstr>PowerPoint Presentation</vt:lpstr>
      <vt:lpstr>PowerPoint Presentation</vt:lpstr>
      <vt:lpstr>PowerPoint Presentation</vt:lpstr>
      <vt:lpstr>PowerPoint Presentation</vt:lpstr>
      <vt:lpstr>Standard Scores</vt:lpstr>
      <vt:lpstr>PowerPoint Presentation</vt:lpstr>
      <vt:lpstr>PowerPoint Presentation</vt:lpstr>
      <vt:lpstr>Step 3 – Summarize results</vt:lpstr>
      <vt:lpstr>PowerPoint Presentation</vt:lpstr>
      <vt:lpstr>Step 4 – Plan and implement strategies</vt:lpstr>
      <vt:lpstr>Teacher Strategies</vt:lpstr>
      <vt:lpstr>Parent/Family Strategies</vt:lpstr>
      <vt:lpstr>Step 5 – Review progress and adjust</vt:lpstr>
      <vt:lpstr>Adult Resilience</vt:lpstr>
      <vt:lpstr>Assess and plan online with the e-DECA</vt:lpstr>
      <vt:lpstr>PowerPoint Presentation</vt:lpstr>
    </vt:vector>
  </TitlesOfParts>
  <Company>The Devereux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Devereux Presentation</dc:title>
  <dc:creator>Nationl Learning Team</dc:creator>
  <cp:lastModifiedBy>Rudee Abello</cp:lastModifiedBy>
  <cp:revision>192</cp:revision>
  <dcterms:created xsi:type="dcterms:W3CDTF">2016-10-18T14:07:35Z</dcterms:created>
  <dcterms:modified xsi:type="dcterms:W3CDTF">2022-07-14T15:12:51Z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0x0101007B095AEF56A57A4198B7F46A94F2EC9B</vt:lpwstr>
  </property>
</Properties>
</file>